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32512000" cy="20320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1792" userDrawn="1">
          <p15:clr>
            <a:srgbClr val="A4A3A4"/>
          </p15:clr>
        </p15:guide>
        <p15:guide id="2" pos="36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37" autoAdjust="0"/>
  </p:normalViewPr>
  <p:slideViewPr>
    <p:cSldViewPr snapToGrid="0" showGuides="1">
      <p:cViewPr varScale="1">
        <p:scale>
          <a:sx n="26" d="100"/>
          <a:sy n="26" d="100"/>
        </p:scale>
        <p:origin x="1344" y="108"/>
      </p:cViewPr>
      <p:guideLst>
        <p:guide orient="horz" pos="1792"/>
        <p:guide pos="36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 name="Shape 143"/>
          <p:cNvSpPr>
            <a:spLocks noGrp="1" noRot="1" noChangeAspect="1"/>
          </p:cNvSpPr>
          <p:nvPr>
            <p:ph type="sldImg"/>
          </p:nvPr>
        </p:nvSpPr>
        <p:spPr>
          <a:xfrm>
            <a:off x="1143000" y="685800"/>
            <a:ext cx="4572000" cy="3429000"/>
          </a:xfrm>
          <a:prstGeom prst="rect">
            <a:avLst/>
          </a:prstGeom>
        </p:spPr>
        <p:txBody>
          <a:bodyPr/>
          <a:lstStyle/>
          <a:p>
            <a:endParaRPr/>
          </a:p>
        </p:txBody>
      </p:sp>
      <p:sp>
        <p:nvSpPr>
          <p:cNvPr id="144" name="Shape 14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3200">
        <a:latin typeface="Helvetica Neue"/>
        <a:ea typeface="Helvetica Neue"/>
        <a:cs typeface="Helvetica Neue"/>
        <a:sym typeface="Helvetica Neue"/>
      </a:defRPr>
    </a:lvl1pPr>
    <a:lvl2pPr indent="228600" defTabSz="457200" latinLnBrk="0">
      <a:lnSpc>
        <a:spcPct val="117999"/>
      </a:lnSpc>
      <a:defRPr sz="3200">
        <a:latin typeface="Helvetica Neue"/>
        <a:ea typeface="Helvetica Neue"/>
        <a:cs typeface="Helvetica Neue"/>
        <a:sym typeface="Helvetica Neue"/>
      </a:defRPr>
    </a:lvl2pPr>
    <a:lvl3pPr indent="457200" defTabSz="457200" latinLnBrk="0">
      <a:lnSpc>
        <a:spcPct val="117999"/>
      </a:lnSpc>
      <a:defRPr sz="3200">
        <a:latin typeface="Helvetica Neue"/>
        <a:ea typeface="Helvetica Neue"/>
        <a:cs typeface="Helvetica Neue"/>
        <a:sym typeface="Helvetica Neue"/>
      </a:defRPr>
    </a:lvl3pPr>
    <a:lvl4pPr indent="685800" defTabSz="457200" latinLnBrk="0">
      <a:lnSpc>
        <a:spcPct val="117999"/>
      </a:lnSpc>
      <a:defRPr sz="3200">
        <a:latin typeface="Helvetica Neue"/>
        <a:ea typeface="Helvetica Neue"/>
        <a:cs typeface="Helvetica Neue"/>
        <a:sym typeface="Helvetica Neue"/>
      </a:defRPr>
    </a:lvl4pPr>
    <a:lvl5pPr indent="914400" defTabSz="457200" latinLnBrk="0">
      <a:lnSpc>
        <a:spcPct val="117999"/>
      </a:lnSpc>
      <a:defRPr sz="3200">
        <a:latin typeface="Helvetica Neue"/>
        <a:ea typeface="Helvetica Neue"/>
        <a:cs typeface="Helvetica Neue"/>
        <a:sym typeface="Helvetica Neue"/>
      </a:defRPr>
    </a:lvl5pPr>
    <a:lvl6pPr indent="1143000" defTabSz="457200" latinLnBrk="0">
      <a:lnSpc>
        <a:spcPct val="117999"/>
      </a:lnSpc>
      <a:defRPr sz="3200">
        <a:latin typeface="Helvetica Neue"/>
        <a:ea typeface="Helvetica Neue"/>
        <a:cs typeface="Helvetica Neue"/>
        <a:sym typeface="Helvetica Neue"/>
      </a:defRPr>
    </a:lvl6pPr>
    <a:lvl7pPr indent="1371600" defTabSz="457200" latinLnBrk="0">
      <a:lnSpc>
        <a:spcPct val="117999"/>
      </a:lnSpc>
      <a:defRPr sz="3200">
        <a:latin typeface="Helvetica Neue"/>
        <a:ea typeface="Helvetica Neue"/>
        <a:cs typeface="Helvetica Neue"/>
        <a:sym typeface="Helvetica Neue"/>
      </a:defRPr>
    </a:lvl7pPr>
    <a:lvl8pPr indent="1600200" defTabSz="457200" latinLnBrk="0">
      <a:lnSpc>
        <a:spcPct val="117999"/>
      </a:lnSpc>
      <a:defRPr sz="3200">
        <a:latin typeface="Helvetica Neue"/>
        <a:ea typeface="Helvetica Neue"/>
        <a:cs typeface="Helvetica Neue"/>
        <a:sym typeface="Helvetica Neue"/>
      </a:defRPr>
    </a:lvl8pPr>
    <a:lvl9pPr indent="1828800" defTabSz="457200" latinLnBrk="0">
      <a:lnSpc>
        <a:spcPct val="117999"/>
      </a:lnSpc>
      <a:defRPr sz="3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xfrm>
            <a:off x="685800" y="685800"/>
            <a:ext cx="5486400" cy="3429000"/>
          </a:xfrm>
          <a:prstGeom prst="rect">
            <a:avLst/>
          </a:prstGeom>
        </p:spPr>
        <p:txBody>
          <a:bodyPr/>
          <a:lstStyle/>
          <a:p>
            <a:endParaRPr/>
          </a:p>
        </p:txBody>
      </p:sp>
      <p:sp>
        <p:nvSpPr>
          <p:cNvPr id="150" name="Shape 150"/>
          <p:cNvSpPr>
            <a:spLocks noGrp="1"/>
          </p:cNvSpPr>
          <p:nvPr>
            <p:ph type="body" sz="quarter" idx="1"/>
          </p:nvPr>
        </p:nvSpPr>
        <p:spPr>
          <a:prstGeom prst="rect">
            <a:avLst/>
          </a:prstGeom>
        </p:spPr>
        <p:txBody>
          <a:bodyPr/>
          <a:lstStyle/>
          <a:p>
            <a:r>
              <a:rPr lang="en-US" smtClean="0"/>
              <a:t>http://www.marcus-biel.com/arraylist/</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Shape 338"/>
          <p:cNvSpPr>
            <a:spLocks noGrp="1" noRot="1" noChangeAspect="1"/>
          </p:cNvSpPr>
          <p:nvPr>
            <p:ph type="sldImg"/>
          </p:nvPr>
        </p:nvSpPr>
        <p:spPr>
          <a:xfrm>
            <a:off x="685800" y="685800"/>
            <a:ext cx="5486400" cy="3429000"/>
          </a:xfrm>
          <a:prstGeom prst="rect">
            <a:avLst/>
          </a:prstGeom>
        </p:spPr>
        <p:txBody>
          <a:bodyPr/>
          <a:lstStyle/>
          <a:p>
            <a:endParaRPr/>
          </a:p>
        </p:txBody>
      </p:sp>
      <p:sp>
        <p:nvSpPr>
          <p:cNvPr id="339" name="Shape 339"/>
          <p:cNvSpPr>
            <a:spLocks noGrp="1"/>
          </p:cNvSpPr>
          <p:nvPr>
            <p:ph type="body" sz="quarter" idx="1"/>
          </p:nvPr>
        </p:nvSpPr>
        <p:spPr>
          <a:prstGeom prst="rect">
            <a:avLst/>
          </a:prstGeom>
        </p:spPr>
        <p:txBody>
          <a:bodyPr/>
          <a:lstStyle/>
          <a:p>
            <a:r>
              <a:rPr dirty="0"/>
              <a:t>Let’s say you want to add one hundred elements to an </a:t>
            </a:r>
            <a:r>
              <a:rPr dirty="0" err="1"/>
              <a:t>ArrayList</a:t>
            </a:r>
            <a:r>
              <a:rPr dirty="0"/>
              <a:t> of an initial capacity of ten. As the list grows, the system will create six more arrays to take the place of the first</a:t>
            </a:r>
            <a:r>
              <a:rPr dirty="0" smtClean="0"/>
              <a:t>.</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Shape 345"/>
          <p:cNvSpPr>
            <a:spLocks noGrp="1" noRot="1" noChangeAspect="1"/>
          </p:cNvSpPr>
          <p:nvPr>
            <p:ph type="sldImg"/>
          </p:nvPr>
        </p:nvSpPr>
        <p:spPr>
          <a:xfrm>
            <a:off x="685800" y="685800"/>
            <a:ext cx="5486400" cy="3429000"/>
          </a:xfrm>
          <a:prstGeom prst="rect">
            <a:avLst/>
          </a:prstGeom>
        </p:spPr>
        <p:txBody>
          <a:bodyPr/>
          <a:lstStyle/>
          <a:p>
            <a:endParaRPr/>
          </a:p>
        </p:txBody>
      </p:sp>
      <p:sp>
        <p:nvSpPr>
          <p:cNvPr id="346" name="Shape 346"/>
          <p:cNvSpPr>
            <a:spLocks noGrp="1"/>
          </p:cNvSpPr>
          <p:nvPr>
            <p:ph type="body" sz="quarter" idx="1"/>
          </p:nvPr>
        </p:nvSpPr>
        <p:spPr>
          <a:prstGeom prst="rect">
            <a:avLst/>
          </a:prstGeom>
        </p:spPr>
        <p:txBody>
          <a:bodyPr/>
          <a:lstStyle/>
          <a:p>
            <a:r>
              <a:rPr dirty="0"/>
              <a:t>First one array that can hold fifteen elements </a:t>
            </a:r>
            <a:r>
              <a:rPr dirty="0" smtClean="0"/>
              <a:t>…</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Shape 353"/>
          <p:cNvSpPr>
            <a:spLocks noGrp="1" noRot="1" noChangeAspect="1"/>
          </p:cNvSpPr>
          <p:nvPr>
            <p:ph type="sldImg"/>
          </p:nvPr>
        </p:nvSpPr>
        <p:spPr>
          <a:xfrm>
            <a:off x="685800" y="685800"/>
            <a:ext cx="5486400" cy="3429000"/>
          </a:xfrm>
          <a:prstGeom prst="rect">
            <a:avLst/>
          </a:prstGeom>
        </p:spPr>
        <p:txBody>
          <a:bodyPr/>
          <a:lstStyle/>
          <a:p>
            <a:endParaRPr/>
          </a:p>
        </p:txBody>
      </p:sp>
      <p:sp>
        <p:nvSpPr>
          <p:cNvPr id="354" name="Shape 354"/>
          <p:cNvSpPr>
            <a:spLocks noGrp="1"/>
          </p:cNvSpPr>
          <p:nvPr>
            <p:ph type="body" sz="quarter" idx="1"/>
          </p:nvPr>
        </p:nvSpPr>
        <p:spPr>
          <a:prstGeom prst="rect">
            <a:avLst/>
          </a:prstGeom>
        </p:spPr>
        <p:txBody>
          <a:bodyPr/>
          <a:lstStyle/>
          <a:p>
            <a:r>
              <a:rPr dirty="0"/>
              <a:t>…then one for a maximum of twenty two elements</a:t>
            </a:r>
            <a:r>
              <a:rPr dirty="0" smtClean="0"/>
              <a:t>…</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Shape 362"/>
          <p:cNvSpPr>
            <a:spLocks noGrp="1" noRot="1" noChangeAspect="1"/>
          </p:cNvSpPr>
          <p:nvPr>
            <p:ph type="sldImg"/>
          </p:nvPr>
        </p:nvSpPr>
        <p:spPr>
          <a:xfrm>
            <a:off x="685800" y="685800"/>
            <a:ext cx="5486400" cy="3429000"/>
          </a:xfrm>
          <a:prstGeom prst="rect">
            <a:avLst/>
          </a:prstGeom>
        </p:spPr>
        <p:txBody>
          <a:bodyPr/>
          <a:lstStyle/>
          <a:p>
            <a:endParaRPr/>
          </a:p>
        </p:txBody>
      </p:sp>
      <p:sp>
        <p:nvSpPr>
          <p:cNvPr id="363" name="Shape 363"/>
          <p:cNvSpPr>
            <a:spLocks noGrp="1"/>
          </p:cNvSpPr>
          <p:nvPr>
            <p:ph type="body" sz="quarter" idx="1"/>
          </p:nvPr>
        </p:nvSpPr>
        <p:spPr>
          <a:prstGeom prst="rect">
            <a:avLst/>
          </a:prstGeom>
        </p:spPr>
        <p:txBody>
          <a:bodyPr/>
          <a:lstStyle/>
          <a:p>
            <a:r>
              <a:rPr dirty="0"/>
              <a:t>…then arrays with a capacity of thirty three</a:t>
            </a:r>
            <a:r>
              <a:rPr dirty="0" smtClean="0"/>
              <a:t>…</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a:spLocks noGrp="1" noRot="1" noChangeAspect="1"/>
          </p:cNvSpPr>
          <p:nvPr>
            <p:ph type="sldImg"/>
          </p:nvPr>
        </p:nvSpPr>
        <p:spPr>
          <a:xfrm>
            <a:off x="685800" y="685800"/>
            <a:ext cx="5486400" cy="3429000"/>
          </a:xfrm>
          <a:prstGeom prst="rect">
            <a:avLst/>
          </a:prstGeom>
        </p:spPr>
        <p:txBody>
          <a:bodyPr/>
          <a:lstStyle/>
          <a:p>
            <a:endParaRPr/>
          </a:p>
        </p:txBody>
      </p:sp>
      <p:sp>
        <p:nvSpPr>
          <p:cNvPr id="373" name="Shape 373"/>
          <p:cNvSpPr>
            <a:spLocks noGrp="1"/>
          </p:cNvSpPr>
          <p:nvPr>
            <p:ph type="body" sz="quarter" idx="1"/>
          </p:nvPr>
        </p:nvSpPr>
        <p:spPr>
          <a:prstGeom prst="rect">
            <a:avLst/>
          </a:prstGeom>
        </p:spPr>
        <p:txBody>
          <a:bodyPr/>
          <a:lstStyle/>
          <a:p>
            <a:r>
              <a:rPr dirty="0"/>
              <a:t> …forty nine</a:t>
            </a:r>
            <a:r>
              <a:rPr dirty="0" smtClean="0"/>
              <a:t>…</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Shape 383"/>
          <p:cNvSpPr>
            <a:spLocks noGrp="1" noRot="1" noChangeAspect="1"/>
          </p:cNvSpPr>
          <p:nvPr>
            <p:ph type="sldImg"/>
          </p:nvPr>
        </p:nvSpPr>
        <p:spPr>
          <a:xfrm>
            <a:off x="685800" y="685800"/>
            <a:ext cx="5486400" cy="3429000"/>
          </a:xfrm>
          <a:prstGeom prst="rect">
            <a:avLst/>
          </a:prstGeom>
        </p:spPr>
        <p:txBody>
          <a:bodyPr/>
          <a:lstStyle/>
          <a:p>
            <a:endParaRPr/>
          </a:p>
        </p:txBody>
      </p:sp>
      <p:sp>
        <p:nvSpPr>
          <p:cNvPr id="384" name="Shape 384"/>
          <p:cNvSpPr>
            <a:spLocks noGrp="1"/>
          </p:cNvSpPr>
          <p:nvPr>
            <p:ph type="body" sz="quarter" idx="1"/>
          </p:nvPr>
        </p:nvSpPr>
        <p:spPr>
          <a:prstGeom prst="rect">
            <a:avLst/>
          </a:prstGeom>
        </p:spPr>
        <p:txBody>
          <a:bodyPr/>
          <a:lstStyle/>
          <a:p>
            <a:r>
              <a:rPr dirty="0"/>
              <a:t>…seventy three…</a:t>
            </a:r>
          </a:p>
          <a:p>
            <a:endParaRPr dirty="0"/>
          </a:p>
          <a:p>
            <a:endParaRPr dirty="0"/>
          </a:p>
          <a:p>
            <a:endParaRPr dirty="0"/>
          </a:p>
          <a:p>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Shape 395"/>
          <p:cNvSpPr>
            <a:spLocks noGrp="1" noRot="1" noChangeAspect="1"/>
          </p:cNvSpPr>
          <p:nvPr>
            <p:ph type="sldImg"/>
          </p:nvPr>
        </p:nvSpPr>
        <p:spPr>
          <a:xfrm>
            <a:off x="685800" y="685800"/>
            <a:ext cx="5486400" cy="3429000"/>
          </a:xfrm>
          <a:prstGeom prst="rect">
            <a:avLst/>
          </a:prstGeom>
        </p:spPr>
        <p:txBody>
          <a:bodyPr/>
          <a:lstStyle/>
          <a:p>
            <a:endParaRPr/>
          </a:p>
        </p:txBody>
      </p:sp>
      <p:sp>
        <p:nvSpPr>
          <p:cNvPr id="396" name="Shape 396"/>
          <p:cNvSpPr>
            <a:spLocks noGrp="1"/>
          </p:cNvSpPr>
          <p:nvPr>
            <p:ph type="body" sz="quarter" idx="1"/>
          </p:nvPr>
        </p:nvSpPr>
        <p:spPr>
          <a:prstGeom prst="rect">
            <a:avLst/>
          </a:prstGeom>
        </p:spPr>
        <p:txBody>
          <a:bodyPr/>
          <a:lstStyle/>
          <a:p>
            <a:r>
              <a:rPr dirty="0"/>
              <a:t>and finally one hundred and nine elements to hold the growing list. These restructuring arrangements can negatively impact performance</a:t>
            </a:r>
            <a:r>
              <a:rPr dirty="0" smtClean="0"/>
              <a:t>.</a:t>
            </a:r>
            <a:endParaRPr dirty="0"/>
          </a:p>
          <a:p>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Shape 401"/>
          <p:cNvSpPr>
            <a:spLocks noGrp="1" noRot="1" noChangeAspect="1"/>
          </p:cNvSpPr>
          <p:nvPr>
            <p:ph type="sldImg"/>
          </p:nvPr>
        </p:nvSpPr>
        <p:spPr>
          <a:xfrm>
            <a:off x="685800" y="685800"/>
            <a:ext cx="5486400" cy="3429000"/>
          </a:xfrm>
          <a:prstGeom prst="rect">
            <a:avLst/>
          </a:prstGeom>
        </p:spPr>
        <p:txBody>
          <a:bodyPr/>
          <a:lstStyle/>
          <a:p>
            <a:endParaRPr/>
          </a:p>
        </p:txBody>
      </p:sp>
      <p:sp>
        <p:nvSpPr>
          <p:cNvPr id="402" name="Shape 402"/>
          <p:cNvSpPr>
            <a:spLocks noGrp="1"/>
          </p:cNvSpPr>
          <p:nvPr>
            <p:ph type="body" sz="quarter" idx="1"/>
          </p:nvPr>
        </p:nvSpPr>
        <p:spPr>
          <a:prstGeom prst="rect">
            <a:avLst/>
          </a:prstGeom>
        </p:spPr>
        <p:txBody>
          <a:bodyPr/>
          <a:lstStyle/>
          <a:p>
            <a:r>
              <a:rPr dirty="0"/>
              <a:t>You can instantly create an Array of the correct size to minimize these merging activities by defining the correct capacity at creation time</a:t>
            </a:r>
            <a:r>
              <a:rPr dirty="0" smtClean="0"/>
              <a:t>.</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Shape 407"/>
          <p:cNvSpPr>
            <a:spLocks noGrp="1" noRot="1" noChangeAspect="1"/>
          </p:cNvSpPr>
          <p:nvPr>
            <p:ph type="sldImg"/>
          </p:nvPr>
        </p:nvSpPr>
        <p:spPr>
          <a:xfrm>
            <a:off x="685800" y="685800"/>
            <a:ext cx="5486400" cy="3429000"/>
          </a:xfrm>
          <a:prstGeom prst="rect">
            <a:avLst/>
          </a:prstGeom>
        </p:spPr>
        <p:txBody>
          <a:bodyPr/>
          <a:lstStyle/>
          <a:p>
            <a:endParaRPr/>
          </a:p>
        </p:txBody>
      </p:sp>
      <p:sp>
        <p:nvSpPr>
          <p:cNvPr id="408" name="Shape 408"/>
          <p:cNvSpPr>
            <a:spLocks noGrp="1"/>
          </p:cNvSpPr>
          <p:nvPr>
            <p:ph type="body" sz="quarter" idx="1"/>
          </p:nvPr>
        </p:nvSpPr>
        <p:spPr>
          <a:prstGeom prst="rect">
            <a:avLst/>
          </a:prstGeom>
        </p:spPr>
        <p:txBody>
          <a:bodyPr/>
          <a:lstStyle/>
          <a:p>
            <a:r>
              <a:rPr dirty="0"/>
              <a:t>In case you don’t know the final size of the </a:t>
            </a:r>
            <a:r>
              <a:rPr dirty="0" err="1"/>
              <a:t>ArrayList</a:t>
            </a:r>
            <a:r>
              <a:rPr dirty="0"/>
              <a:t> at creation time, estimate it as close as possible. Choosing a too large capacity however can also negatively impact performance, so choose this value carefully</a:t>
            </a:r>
            <a:r>
              <a:rPr dirty="0" smtClean="0"/>
              <a:t>.</a:t>
            </a: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Shape 413"/>
          <p:cNvSpPr>
            <a:spLocks noGrp="1" noRot="1" noChangeAspect="1"/>
          </p:cNvSpPr>
          <p:nvPr>
            <p:ph type="sldImg"/>
          </p:nvPr>
        </p:nvSpPr>
        <p:spPr>
          <a:xfrm>
            <a:off x="685800" y="685800"/>
            <a:ext cx="5486400" cy="3429000"/>
          </a:xfrm>
          <a:prstGeom prst="rect">
            <a:avLst/>
          </a:prstGeom>
        </p:spPr>
        <p:txBody>
          <a:bodyPr/>
          <a:lstStyle/>
          <a:p>
            <a:endParaRPr/>
          </a:p>
        </p:txBody>
      </p:sp>
      <p:sp>
        <p:nvSpPr>
          <p:cNvPr id="414" name="Shape 414"/>
          <p:cNvSpPr>
            <a:spLocks noGrp="1"/>
          </p:cNvSpPr>
          <p:nvPr>
            <p:ph type="body" sz="quarter" idx="1"/>
          </p:nvPr>
        </p:nvSpPr>
        <p:spPr>
          <a:prstGeom prst="rect">
            <a:avLst/>
          </a:prstGeom>
        </p:spPr>
        <p:txBody>
          <a:bodyPr/>
          <a:lstStyle/>
          <a:p>
            <a:r>
              <a:rPr dirty="0"/>
              <a:t>I advise you to always explicitly set the capacity at creation time, as it documents your intentions</a:t>
            </a:r>
            <a:r>
              <a:rPr dirty="0" smtClean="0"/>
              <a:t>.</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a:spLocks noGrp="1" noRot="1" noChangeAspect="1"/>
          </p:cNvSpPr>
          <p:nvPr>
            <p:ph type="sldImg"/>
          </p:nvPr>
        </p:nvSpPr>
        <p:spPr>
          <a:xfrm>
            <a:off x="685800" y="685800"/>
            <a:ext cx="5486400" cy="3429000"/>
          </a:xfrm>
          <a:prstGeom prst="rect">
            <a:avLst/>
          </a:prstGeom>
        </p:spPr>
        <p:txBody>
          <a:bodyPr/>
          <a:lstStyle/>
          <a:p>
            <a:endParaRPr/>
          </a:p>
        </p:txBody>
      </p:sp>
      <p:sp>
        <p:nvSpPr>
          <p:cNvPr id="189" name="Shape 189"/>
          <p:cNvSpPr>
            <a:spLocks noGrp="1"/>
          </p:cNvSpPr>
          <p:nvPr>
            <p:ph type="body" sz="quarter" idx="1"/>
          </p:nvPr>
        </p:nvSpPr>
        <p:spPr>
          <a:prstGeom prst="rect">
            <a:avLst/>
          </a:prstGeom>
        </p:spPr>
        <p:txBody>
          <a:bodyPr/>
          <a:lstStyle/>
          <a:p>
            <a:r>
              <a:rPr dirty="0" err="1"/>
              <a:t>ArrayList</a:t>
            </a:r>
            <a:r>
              <a:rPr dirty="0"/>
              <a:t> is the default implementation of the List interface.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hape 419"/>
          <p:cNvSpPr>
            <a:spLocks noGrp="1" noRot="1" noChangeAspect="1"/>
          </p:cNvSpPr>
          <p:nvPr>
            <p:ph type="sldImg"/>
          </p:nvPr>
        </p:nvSpPr>
        <p:spPr>
          <a:xfrm>
            <a:off x="685800" y="685800"/>
            <a:ext cx="5486400" cy="3429000"/>
          </a:xfrm>
          <a:prstGeom prst="rect">
            <a:avLst/>
          </a:prstGeom>
        </p:spPr>
        <p:txBody>
          <a:bodyPr/>
          <a:lstStyle/>
          <a:p>
            <a:endParaRPr/>
          </a:p>
        </p:txBody>
      </p:sp>
      <p:sp>
        <p:nvSpPr>
          <p:cNvPr id="420" name="Shape 420"/>
          <p:cNvSpPr>
            <a:spLocks noGrp="1"/>
          </p:cNvSpPr>
          <p:nvPr>
            <p:ph type="body" sz="quarter" idx="1"/>
          </p:nvPr>
        </p:nvSpPr>
        <p:spPr>
          <a:prstGeom prst="rect">
            <a:avLst/>
          </a:prstGeom>
        </p:spPr>
        <p:txBody>
          <a:bodyPr/>
          <a:lstStyle/>
          <a:p>
            <a:r>
              <a:rPr dirty="0"/>
              <a:t>For most projects you won’t have to worry about optimizing performance due to powerful hardware, but this is no excuse for sloppy design and poor implementation!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Shape 425"/>
          <p:cNvSpPr>
            <a:spLocks noGrp="1" noRot="1" noChangeAspect="1"/>
          </p:cNvSpPr>
          <p:nvPr>
            <p:ph type="sldImg"/>
          </p:nvPr>
        </p:nvSpPr>
        <p:spPr>
          <a:xfrm>
            <a:off x="685800" y="685800"/>
            <a:ext cx="5486400" cy="3429000"/>
          </a:xfrm>
          <a:prstGeom prst="rect">
            <a:avLst/>
          </a:prstGeom>
        </p:spPr>
        <p:txBody>
          <a:bodyPr/>
          <a:lstStyle/>
          <a:p>
            <a:endParaRPr/>
          </a:p>
        </p:txBody>
      </p:sp>
      <p:sp>
        <p:nvSpPr>
          <p:cNvPr id="426" name="Shape 426"/>
          <p:cNvSpPr>
            <a:spLocks noGrp="1"/>
          </p:cNvSpPr>
          <p:nvPr>
            <p:ph type="body" sz="quarter" idx="1"/>
          </p:nvPr>
        </p:nvSpPr>
        <p:spPr>
          <a:prstGeom prst="rect">
            <a:avLst/>
          </a:prstGeom>
        </p:spPr>
        <p:txBody>
          <a:bodyPr/>
          <a:lstStyle/>
          <a:p>
            <a:r>
              <a:rPr dirty="0"/>
              <a:t>Here you can see a simplified extract of the class </a:t>
            </a:r>
            <a:r>
              <a:rPr dirty="0" err="1"/>
              <a:t>ArrayList</a:t>
            </a:r>
            <a:r>
              <a:rPr dirty="0"/>
              <a:t>. Keep in mind the real class looks a bit more complicated. This is just meant to give you a more concrete idea of what the class </a:t>
            </a:r>
            <a:r>
              <a:rPr dirty="0" err="1"/>
              <a:t>ArrayList</a:t>
            </a:r>
            <a:r>
              <a:rPr dirty="0"/>
              <a:t> looks like.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noRot="1" noChangeAspect="1"/>
          </p:cNvSpPr>
          <p:nvPr>
            <p:ph type="sldImg"/>
          </p:nvPr>
        </p:nvSpPr>
        <p:spPr>
          <a:xfrm>
            <a:off x="685800" y="685800"/>
            <a:ext cx="5486400" cy="3429000"/>
          </a:xfrm>
          <a:prstGeom prst="rect">
            <a:avLst/>
          </a:prstGeom>
        </p:spPr>
        <p:txBody>
          <a:bodyPr/>
          <a:lstStyle/>
          <a:p>
            <a:endParaRPr/>
          </a:p>
        </p:txBody>
      </p:sp>
      <p:sp>
        <p:nvSpPr>
          <p:cNvPr id="432" name="Shape 432"/>
          <p:cNvSpPr>
            <a:spLocks noGrp="1"/>
          </p:cNvSpPr>
          <p:nvPr>
            <p:ph type="body" sz="quarter" idx="1"/>
          </p:nvPr>
        </p:nvSpPr>
        <p:spPr>
          <a:prstGeom prst="rect">
            <a:avLst/>
          </a:prstGeom>
        </p:spPr>
        <p:txBody>
          <a:bodyPr/>
          <a:lstStyle/>
          <a:p>
            <a:r>
              <a:rPr dirty="0"/>
              <a:t>As you can see, </a:t>
            </a:r>
            <a:r>
              <a:rPr dirty="0" err="1"/>
              <a:t>ArrayList</a:t>
            </a:r>
            <a:r>
              <a:rPr dirty="0"/>
              <a:t> is just a class anyone could have written, given enough time and knowledge. There is no black magic. You can find the actual source code online.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 name="Shape 437"/>
          <p:cNvSpPr>
            <a:spLocks noGrp="1" noRot="1" noChangeAspect="1"/>
          </p:cNvSpPr>
          <p:nvPr>
            <p:ph type="sldImg"/>
          </p:nvPr>
        </p:nvSpPr>
        <p:spPr>
          <a:xfrm>
            <a:off x="685800" y="685800"/>
            <a:ext cx="5486400" cy="3429000"/>
          </a:xfrm>
          <a:prstGeom prst="rect">
            <a:avLst/>
          </a:prstGeom>
        </p:spPr>
        <p:txBody>
          <a:bodyPr/>
          <a:lstStyle/>
          <a:p>
            <a:endParaRPr/>
          </a:p>
        </p:txBody>
      </p:sp>
      <p:sp>
        <p:nvSpPr>
          <p:cNvPr id="438" name="Shape 438"/>
          <p:cNvSpPr>
            <a:spLocks noGrp="1"/>
          </p:cNvSpPr>
          <p:nvPr>
            <p:ph type="body" sz="quarter" idx="1"/>
          </p:nvPr>
        </p:nvSpPr>
        <p:spPr>
          <a:prstGeom prst="rect">
            <a:avLst/>
          </a:prstGeom>
        </p:spPr>
        <p:txBody>
          <a:bodyPr/>
          <a:lstStyle/>
          <a:p>
            <a:r>
              <a:rPr dirty="0"/>
              <a:t>However, don’t rely too much on internals that you spot in the source code, as they may change any time, if they are not defined in the Java language specification.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 name="Shape 451"/>
          <p:cNvSpPr>
            <a:spLocks noGrp="1" noRot="1" noChangeAspect="1"/>
          </p:cNvSpPr>
          <p:nvPr>
            <p:ph type="sldImg"/>
          </p:nvPr>
        </p:nvSpPr>
        <p:spPr>
          <a:xfrm>
            <a:off x="685800" y="685800"/>
            <a:ext cx="5486400" cy="3429000"/>
          </a:xfrm>
          <a:prstGeom prst="rect">
            <a:avLst/>
          </a:prstGeom>
        </p:spPr>
        <p:txBody>
          <a:bodyPr/>
          <a:lstStyle/>
          <a:p>
            <a:endParaRPr/>
          </a:p>
        </p:txBody>
      </p:sp>
      <p:sp>
        <p:nvSpPr>
          <p:cNvPr id="452" name="Shape 452"/>
          <p:cNvSpPr>
            <a:spLocks noGrp="1"/>
          </p:cNvSpPr>
          <p:nvPr>
            <p:ph type="body" sz="quarter" idx="1"/>
          </p:nvPr>
        </p:nvSpPr>
        <p:spPr>
          <a:prstGeom prst="rect">
            <a:avLst/>
          </a:prstGeom>
        </p:spPr>
        <p:txBody>
          <a:bodyPr/>
          <a:lstStyle/>
          <a:p>
            <a:r>
              <a:rPr dirty="0"/>
              <a:t>default capacity is the initial size of the array, when you don’t specify it as I recommended before.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Shape 465"/>
          <p:cNvSpPr>
            <a:spLocks noGrp="1" noRot="1" noChangeAspect="1"/>
          </p:cNvSpPr>
          <p:nvPr>
            <p:ph type="sldImg"/>
          </p:nvPr>
        </p:nvSpPr>
        <p:spPr>
          <a:xfrm>
            <a:off x="685800" y="685800"/>
            <a:ext cx="5486400" cy="3429000"/>
          </a:xfrm>
          <a:prstGeom prst="rect">
            <a:avLst/>
          </a:prstGeom>
        </p:spPr>
        <p:txBody>
          <a:bodyPr/>
          <a:lstStyle/>
          <a:p>
            <a:endParaRPr/>
          </a:p>
        </p:txBody>
      </p:sp>
      <p:sp>
        <p:nvSpPr>
          <p:cNvPr id="466" name="Shape 466"/>
          <p:cNvSpPr>
            <a:spLocks noGrp="1"/>
          </p:cNvSpPr>
          <p:nvPr>
            <p:ph type="body" sz="quarter" idx="1"/>
          </p:nvPr>
        </p:nvSpPr>
        <p:spPr>
          <a:prstGeom prst="rect">
            <a:avLst/>
          </a:prstGeom>
        </p:spPr>
        <p:txBody>
          <a:bodyPr/>
          <a:lstStyle/>
          <a:p>
            <a:r>
              <a:rPr dirty="0"/>
              <a:t>“</a:t>
            </a:r>
            <a:r>
              <a:rPr dirty="0" err="1"/>
              <a:t>elementData</a:t>
            </a:r>
            <a:r>
              <a:rPr dirty="0"/>
              <a:t>” is the Array used to store the elements of the </a:t>
            </a:r>
            <a:r>
              <a:rPr dirty="0" err="1"/>
              <a:t>ArrayList</a:t>
            </a:r>
            <a:r>
              <a:rPr dirty="0"/>
              <a: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Shape 479"/>
          <p:cNvSpPr>
            <a:spLocks noGrp="1" noRot="1" noChangeAspect="1"/>
          </p:cNvSpPr>
          <p:nvPr>
            <p:ph type="sldImg"/>
          </p:nvPr>
        </p:nvSpPr>
        <p:spPr>
          <a:xfrm>
            <a:off x="685800" y="685800"/>
            <a:ext cx="5486400" cy="3429000"/>
          </a:xfrm>
          <a:prstGeom prst="rect">
            <a:avLst/>
          </a:prstGeom>
        </p:spPr>
        <p:txBody>
          <a:bodyPr/>
          <a:lstStyle/>
          <a:p>
            <a:endParaRPr/>
          </a:p>
        </p:txBody>
      </p:sp>
      <p:sp>
        <p:nvSpPr>
          <p:cNvPr id="480" name="Shape 480"/>
          <p:cNvSpPr>
            <a:spLocks noGrp="1"/>
          </p:cNvSpPr>
          <p:nvPr>
            <p:ph type="body" sz="quarter" idx="1"/>
          </p:nvPr>
        </p:nvSpPr>
        <p:spPr>
          <a:prstGeom prst="rect">
            <a:avLst/>
          </a:prstGeom>
        </p:spPr>
        <p:txBody>
          <a:bodyPr/>
          <a:lstStyle/>
          <a:p>
            <a:r>
              <a:rPr dirty="0" err="1"/>
              <a:t>int</a:t>
            </a:r>
            <a:r>
              <a:rPr dirty="0"/>
              <a:t> size is the number of elements the </a:t>
            </a:r>
            <a:r>
              <a:rPr dirty="0" err="1"/>
              <a:t>ArrayList</a:t>
            </a:r>
            <a:r>
              <a:rPr dirty="0"/>
              <a:t> currently holds.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 name="Shape 493"/>
          <p:cNvSpPr>
            <a:spLocks noGrp="1" noRot="1" noChangeAspect="1"/>
          </p:cNvSpPr>
          <p:nvPr>
            <p:ph type="sldImg"/>
          </p:nvPr>
        </p:nvSpPr>
        <p:spPr>
          <a:xfrm>
            <a:off x="685800" y="685800"/>
            <a:ext cx="5486400" cy="3429000"/>
          </a:xfrm>
          <a:prstGeom prst="rect">
            <a:avLst/>
          </a:prstGeom>
        </p:spPr>
        <p:txBody>
          <a:bodyPr/>
          <a:lstStyle/>
          <a:p>
            <a:endParaRPr/>
          </a:p>
        </p:txBody>
      </p:sp>
      <p:sp>
        <p:nvSpPr>
          <p:cNvPr id="494" name="Shape 494"/>
          <p:cNvSpPr>
            <a:spLocks noGrp="1"/>
          </p:cNvSpPr>
          <p:nvPr>
            <p:ph type="body" sz="quarter" idx="1"/>
          </p:nvPr>
        </p:nvSpPr>
        <p:spPr>
          <a:prstGeom prst="rect">
            <a:avLst/>
          </a:prstGeom>
        </p:spPr>
        <p:txBody>
          <a:bodyPr/>
          <a:lstStyle/>
          <a:p>
            <a:r>
              <a:rPr dirty="0"/>
              <a:t>…get…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 name="Shape 507"/>
          <p:cNvSpPr>
            <a:spLocks noGrp="1" noRot="1" noChangeAspect="1"/>
          </p:cNvSpPr>
          <p:nvPr>
            <p:ph type="sldImg"/>
          </p:nvPr>
        </p:nvSpPr>
        <p:spPr>
          <a:xfrm>
            <a:off x="685800" y="685800"/>
            <a:ext cx="5486400" cy="3429000"/>
          </a:xfrm>
          <a:prstGeom prst="rect">
            <a:avLst/>
          </a:prstGeom>
        </p:spPr>
        <p:txBody>
          <a:bodyPr/>
          <a:lstStyle/>
          <a:p>
            <a:endParaRPr/>
          </a:p>
        </p:txBody>
      </p:sp>
      <p:sp>
        <p:nvSpPr>
          <p:cNvPr id="508" name="Shape 508"/>
          <p:cNvSpPr>
            <a:spLocks noGrp="1"/>
          </p:cNvSpPr>
          <p:nvPr>
            <p:ph type="body" sz="quarter" idx="1"/>
          </p:nvPr>
        </p:nvSpPr>
        <p:spPr>
          <a:prstGeom prst="rect">
            <a:avLst/>
          </a:prstGeom>
        </p:spPr>
        <p:txBody>
          <a:bodyPr/>
          <a:lstStyle/>
          <a:p>
            <a:r>
              <a:rPr dirty="0"/>
              <a:t>…add..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 name="Shape 521"/>
          <p:cNvSpPr>
            <a:spLocks noGrp="1" noRot="1" noChangeAspect="1"/>
          </p:cNvSpPr>
          <p:nvPr>
            <p:ph type="sldImg"/>
          </p:nvPr>
        </p:nvSpPr>
        <p:spPr>
          <a:xfrm>
            <a:off x="685800" y="685800"/>
            <a:ext cx="5486400" cy="3429000"/>
          </a:xfrm>
          <a:prstGeom prst="rect">
            <a:avLst/>
          </a:prstGeom>
        </p:spPr>
        <p:txBody>
          <a:bodyPr/>
          <a:lstStyle/>
          <a:p>
            <a:endParaRPr/>
          </a:p>
        </p:txBody>
      </p:sp>
      <p:sp>
        <p:nvSpPr>
          <p:cNvPr id="522" name="Shape 522"/>
          <p:cNvSpPr>
            <a:spLocks noGrp="1"/>
          </p:cNvSpPr>
          <p:nvPr>
            <p:ph type="body" sz="quarter" idx="1"/>
          </p:nvPr>
        </p:nvSpPr>
        <p:spPr>
          <a:prstGeom prst="rect">
            <a:avLst/>
          </a:prstGeom>
        </p:spPr>
        <p:txBody>
          <a:bodyPr/>
          <a:lstStyle/>
          <a:p>
            <a:r>
              <a:rPr dirty="0"/>
              <a:t>… and remove are some of the many functions </a:t>
            </a:r>
            <a:r>
              <a:rPr dirty="0" err="1"/>
              <a:t>ArrayList</a:t>
            </a:r>
            <a:r>
              <a:rPr dirty="0"/>
              <a:t> provides. We will look at those methods now.</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noRot="1" noChangeAspect="1"/>
          </p:cNvSpPr>
          <p:nvPr>
            <p:ph type="sldImg"/>
          </p:nvPr>
        </p:nvSpPr>
        <p:spPr>
          <a:xfrm>
            <a:off x="685800" y="685800"/>
            <a:ext cx="5486400" cy="3429000"/>
          </a:xfrm>
          <a:prstGeom prst="rect">
            <a:avLst/>
          </a:prstGeom>
        </p:spPr>
        <p:txBody>
          <a:bodyPr/>
          <a:lstStyle/>
          <a:p>
            <a:endParaRPr/>
          </a:p>
        </p:txBody>
      </p:sp>
      <p:sp>
        <p:nvSpPr>
          <p:cNvPr id="228" name="Shape 228"/>
          <p:cNvSpPr>
            <a:spLocks noGrp="1"/>
          </p:cNvSpPr>
          <p:nvPr>
            <p:ph type="body" sz="quarter" idx="1"/>
          </p:nvPr>
        </p:nvSpPr>
        <p:spPr>
          <a:prstGeom prst="rect">
            <a:avLst/>
          </a:prstGeom>
        </p:spPr>
        <p:txBody>
          <a:bodyPr/>
          <a:lstStyle/>
          <a:p>
            <a:r>
              <a:rPr dirty="0"/>
              <a:t>As with any implementation of List, you can have duplicate elements in your </a:t>
            </a:r>
            <a:r>
              <a:rPr dirty="0" err="1"/>
              <a:t>ArrayList</a:t>
            </a:r>
            <a:r>
              <a:rPr dirty="0"/>
              <a:t>, and you can go from element to element in the same order as the elements were inserted.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Shape 534"/>
          <p:cNvSpPr>
            <a:spLocks noGrp="1" noRot="1" noChangeAspect="1"/>
          </p:cNvSpPr>
          <p:nvPr>
            <p:ph type="sldImg"/>
          </p:nvPr>
        </p:nvSpPr>
        <p:spPr>
          <a:xfrm>
            <a:off x="685800" y="685800"/>
            <a:ext cx="5486400" cy="3429000"/>
          </a:xfrm>
          <a:prstGeom prst="rect">
            <a:avLst/>
          </a:prstGeom>
        </p:spPr>
        <p:txBody>
          <a:bodyPr/>
          <a:lstStyle/>
          <a:p>
            <a:endParaRPr/>
          </a:p>
        </p:txBody>
      </p:sp>
      <p:sp>
        <p:nvSpPr>
          <p:cNvPr id="535" name="Shape 535"/>
          <p:cNvSpPr>
            <a:spLocks noGrp="1"/>
          </p:cNvSpPr>
          <p:nvPr>
            <p:ph type="body" sz="quarter" idx="1"/>
          </p:nvPr>
        </p:nvSpPr>
        <p:spPr>
          <a:prstGeom prst="rect">
            <a:avLst/>
          </a:prstGeom>
        </p:spPr>
        <p:txBody>
          <a:bodyPr/>
          <a:lstStyle/>
          <a:p>
            <a:r>
              <a:rPr dirty="0"/>
              <a:t>So let me give you a short overview of the methods of the </a:t>
            </a:r>
            <a:r>
              <a:rPr dirty="0" err="1"/>
              <a:t>ArrayList</a:t>
            </a:r>
            <a:r>
              <a:rPr dirty="0"/>
              <a:t> class. To make things easy for you, I have broken up the overview into methods belonging to the </a:t>
            </a:r>
            <a:r>
              <a:rPr dirty="0" err="1"/>
              <a:t>java.util.Collection</a:t>
            </a:r>
            <a:r>
              <a:rPr dirty="0"/>
              <a:t> interface and methods belonging to the </a:t>
            </a:r>
            <a:r>
              <a:rPr dirty="0" err="1"/>
              <a:t>java.util.List</a:t>
            </a:r>
            <a:r>
              <a:rPr dirty="0"/>
              <a:t> interface.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 name="Shape 540"/>
          <p:cNvSpPr>
            <a:spLocks noGrp="1" noRot="1" noChangeAspect="1"/>
          </p:cNvSpPr>
          <p:nvPr>
            <p:ph type="sldImg"/>
          </p:nvPr>
        </p:nvSpPr>
        <p:spPr>
          <a:xfrm>
            <a:off x="685800" y="685800"/>
            <a:ext cx="5486400" cy="3429000"/>
          </a:xfrm>
          <a:prstGeom prst="rect">
            <a:avLst/>
          </a:prstGeom>
        </p:spPr>
        <p:txBody>
          <a:bodyPr/>
          <a:lstStyle/>
          <a:p>
            <a:endParaRPr/>
          </a:p>
        </p:txBody>
      </p:sp>
      <p:sp>
        <p:nvSpPr>
          <p:cNvPr id="541" name="Shape 541"/>
          <p:cNvSpPr>
            <a:spLocks noGrp="1"/>
          </p:cNvSpPr>
          <p:nvPr>
            <p:ph type="body" sz="quarter" idx="1"/>
          </p:nvPr>
        </p:nvSpPr>
        <p:spPr>
          <a:prstGeom prst="rect">
            <a:avLst/>
          </a:prstGeom>
        </p:spPr>
        <p:txBody>
          <a:bodyPr/>
          <a:lstStyle/>
          <a:p>
            <a:r>
              <a:rPr dirty="0"/>
              <a:t>Okay, so let’s start with the methods belonging to the </a:t>
            </a:r>
            <a:r>
              <a:rPr dirty="0" err="1"/>
              <a:t>java.util.Collection</a:t>
            </a:r>
            <a:r>
              <a:rPr dirty="0"/>
              <a:t> interface. The contract of the collection interface does not guarantee any particular order and therefore does not provide any index or order related methods.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 name="Shape 547"/>
          <p:cNvSpPr>
            <a:spLocks noGrp="1" noRot="1" noChangeAspect="1"/>
          </p:cNvSpPr>
          <p:nvPr>
            <p:ph type="sldImg"/>
          </p:nvPr>
        </p:nvSpPr>
        <p:spPr>
          <a:xfrm>
            <a:off x="685800" y="685800"/>
            <a:ext cx="5486400" cy="3429000"/>
          </a:xfrm>
          <a:prstGeom prst="rect">
            <a:avLst/>
          </a:prstGeom>
        </p:spPr>
        <p:txBody>
          <a:bodyPr/>
          <a:lstStyle/>
          <a:p>
            <a:endParaRPr/>
          </a:p>
        </p:txBody>
      </p:sp>
      <p:sp>
        <p:nvSpPr>
          <p:cNvPr id="548" name="Shape 548"/>
          <p:cNvSpPr>
            <a:spLocks noGrp="1"/>
          </p:cNvSpPr>
          <p:nvPr>
            <p:ph type="body" sz="quarter" idx="1"/>
          </p:nvPr>
        </p:nvSpPr>
        <p:spPr>
          <a:prstGeom prst="rect">
            <a:avLst/>
          </a:prstGeom>
        </p:spPr>
        <p:txBody>
          <a:bodyPr/>
          <a:lstStyle/>
          <a:p>
            <a:r>
              <a:rPr dirty="0"/>
              <a:t>So here you can see the first set of methods that implement the collection interface. So what I say about these methods does not only apply to </a:t>
            </a:r>
            <a:r>
              <a:rPr dirty="0" err="1"/>
              <a:t>ArrayList</a:t>
            </a:r>
            <a:r>
              <a:rPr dirty="0"/>
              <a:t>, but also to all classes that implement the collection interface.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 name="Shape 554"/>
          <p:cNvSpPr>
            <a:spLocks noGrp="1" noRot="1" noChangeAspect="1"/>
          </p:cNvSpPr>
          <p:nvPr>
            <p:ph type="sldImg"/>
          </p:nvPr>
        </p:nvSpPr>
        <p:spPr>
          <a:xfrm>
            <a:off x="685800" y="685800"/>
            <a:ext cx="5486400" cy="3429000"/>
          </a:xfrm>
          <a:prstGeom prst="rect">
            <a:avLst/>
          </a:prstGeom>
        </p:spPr>
        <p:txBody>
          <a:bodyPr/>
          <a:lstStyle/>
          <a:p>
            <a:endParaRPr/>
          </a:p>
        </p:txBody>
      </p:sp>
      <p:sp>
        <p:nvSpPr>
          <p:cNvPr id="555" name="Shape 555"/>
          <p:cNvSpPr>
            <a:spLocks noGrp="1"/>
          </p:cNvSpPr>
          <p:nvPr>
            <p:ph type="body" sz="quarter" idx="1"/>
          </p:nvPr>
        </p:nvSpPr>
        <p:spPr>
          <a:prstGeom prst="rect">
            <a:avLst/>
          </a:prstGeom>
        </p:spPr>
        <p:txBody>
          <a:bodyPr/>
          <a:lstStyle/>
          <a:p>
            <a:r>
              <a:rPr dirty="0"/>
              <a:t>The method “</a:t>
            </a:r>
            <a:r>
              <a:rPr dirty="0" err="1"/>
              <a:t>boolean</a:t>
            </a:r>
            <a:r>
              <a:rPr dirty="0"/>
              <a:t> add” appends the element to the end of the collection to the next empty cell of the underlying array.</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 name="Shape 561"/>
          <p:cNvSpPr>
            <a:spLocks noGrp="1" noRot="1" noChangeAspect="1"/>
          </p:cNvSpPr>
          <p:nvPr>
            <p:ph type="sldImg"/>
          </p:nvPr>
        </p:nvSpPr>
        <p:spPr>
          <a:xfrm>
            <a:off x="685800" y="685800"/>
            <a:ext cx="5486400" cy="3429000"/>
          </a:xfrm>
          <a:prstGeom prst="rect">
            <a:avLst/>
          </a:prstGeom>
        </p:spPr>
        <p:txBody>
          <a:bodyPr/>
          <a:lstStyle/>
          <a:p>
            <a:endParaRPr/>
          </a:p>
        </p:txBody>
      </p:sp>
      <p:sp>
        <p:nvSpPr>
          <p:cNvPr id="562" name="Shape 562"/>
          <p:cNvSpPr>
            <a:spLocks noGrp="1"/>
          </p:cNvSpPr>
          <p:nvPr>
            <p:ph type="body" sz="quarter" idx="1"/>
          </p:nvPr>
        </p:nvSpPr>
        <p:spPr>
          <a:prstGeom prst="rect">
            <a:avLst/>
          </a:prstGeom>
        </p:spPr>
        <p:txBody>
          <a:bodyPr/>
          <a:lstStyle/>
          <a:p>
            <a:r>
              <a:rPr dirty="0" err="1"/>
              <a:t>boolean</a:t>
            </a:r>
            <a:r>
              <a:rPr dirty="0"/>
              <a:t> </a:t>
            </a:r>
            <a:r>
              <a:rPr dirty="0" err="1"/>
              <a:t>addAll</a:t>
            </a:r>
            <a:r>
              <a:rPr dirty="0"/>
              <a:t> - appends all given elements to the end of the collection.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Shape 568"/>
          <p:cNvSpPr>
            <a:spLocks noGrp="1" noRot="1" noChangeAspect="1"/>
          </p:cNvSpPr>
          <p:nvPr>
            <p:ph type="sldImg"/>
          </p:nvPr>
        </p:nvSpPr>
        <p:spPr>
          <a:xfrm>
            <a:off x="685800" y="685800"/>
            <a:ext cx="5486400" cy="3429000"/>
          </a:xfrm>
          <a:prstGeom prst="rect">
            <a:avLst/>
          </a:prstGeom>
        </p:spPr>
        <p:txBody>
          <a:bodyPr/>
          <a:lstStyle/>
          <a:p>
            <a:endParaRPr/>
          </a:p>
        </p:txBody>
      </p:sp>
      <p:sp>
        <p:nvSpPr>
          <p:cNvPr id="569" name="Shape 569"/>
          <p:cNvSpPr>
            <a:spLocks noGrp="1"/>
          </p:cNvSpPr>
          <p:nvPr>
            <p:ph type="body" sz="quarter" idx="1"/>
          </p:nvPr>
        </p:nvSpPr>
        <p:spPr>
          <a:prstGeom prst="rect">
            <a:avLst/>
          </a:prstGeom>
        </p:spPr>
        <p:txBody>
          <a:bodyPr/>
          <a:lstStyle/>
          <a:p>
            <a:r>
              <a:rPr dirty="0"/>
              <a:t>The stuff in angle brackets is related to </a:t>
            </a:r>
            <a:r>
              <a:rPr dirty="0" smtClean="0"/>
              <a:t>Generics.</a:t>
            </a:r>
            <a:r>
              <a:rPr lang="en-US" baseline="0" dirty="0" smtClean="0"/>
              <a:t> </a:t>
            </a:r>
            <a:r>
              <a:rPr dirty="0" smtClean="0"/>
              <a:t>it </a:t>
            </a:r>
            <a:r>
              <a:rPr dirty="0"/>
              <a:t>ensures that no one can call such a method with the wrong arguments</a:t>
            </a:r>
            <a:r>
              <a:rPr dirty="0" smtClean="0"/>
              <a:t>. </a:t>
            </a:r>
            <a:r>
              <a:rPr dirty="0"/>
              <a:t>I will tell you more in my upcoming </a:t>
            </a:r>
            <a:r>
              <a:rPr lang="en-US" dirty="0" smtClean="0"/>
              <a:t>slides</a:t>
            </a:r>
            <a:r>
              <a:rPr dirty="0" smtClean="0"/>
              <a:t> </a:t>
            </a:r>
            <a:r>
              <a:rPr dirty="0"/>
              <a:t>about Generics.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 name="Shape 575"/>
          <p:cNvSpPr>
            <a:spLocks noGrp="1" noRot="1" noChangeAspect="1"/>
          </p:cNvSpPr>
          <p:nvPr>
            <p:ph type="sldImg"/>
          </p:nvPr>
        </p:nvSpPr>
        <p:spPr>
          <a:xfrm>
            <a:off x="685800" y="685800"/>
            <a:ext cx="5486400" cy="3429000"/>
          </a:xfrm>
          <a:prstGeom prst="rect">
            <a:avLst/>
          </a:prstGeom>
        </p:spPr>
        <p:txBody>
          <a:bodyPr/>
          <a:lstStyle/>
          <a:p>
            <a:endParaRPr/>
          </a:p>
        </p:txBody>
      </p:sp>
      <p:sp>
        <p:nvSpPr>
          <p:cNvPr id="576" name="Shape 576"/>
          <p:cNvSpPr>
            <a:spLocks noGrp="1"/>
          </p:cNvSpPr>
          <p:nvPr>
            <p:ph type="body" sz="quarter" idx="1"/>
          </p:nvPr>
        </p:nvSpPr>
        <p:spPr>
          <a:prstGeom prst="rect">
            <a:avLst/>
          </a:prstGeom>
        </p:spPr>
        <p:txBody>
          <a:bodyPr/>
          <a:lstStyle/>
          <a:p>
            <a:r>
              <a:rPr dirty="0" err="1"/>
              <a:t>boolean</a:t>
            </a:r>
            <a:r>
              <a:rPr dirty="0"/>
              <a:t> remove - removes the first occurrence of the element you specify from the collection.</a:t>
            </a:r>
          </a:p>
          <a:p>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Shape 582"/>
          <p:cNvSpPr>
            <a:spLocks noGrp="1" noRot="1" noChangeAspect="1"/>
          </p:cNvSpPr>
          <p:nvPr>
            <p:ph type="sldImg"/>
          </p:nvPr>
        </p:nvSpPr>
        <p:spPr>
          <a:xfrm>
            <a:off x="685800" y="685800"/>
            <a:ext cx="5486400" cy="3429000"/>
          </a:xfrm>
          <a:prstGeom prst="rect">
            <a:avLst/>
          </a:prstGeom>
        </p:spPr>
        <p:txBody>
          <a:bodyPr/>
          <a:lstStyle/>
          <a:p>
            <a:endParaRPr/>
          </a:p>
        </p:txBody>
      </p:sp>
      <p:sp>
        <p:nvSpPr>
          <p:cNvPr id="583" name="Shape 583"/>
          <p:cNvSpPr>
            <a:spLocks noGrp="1"/>
          </p:cNvSpPr>
          <p:nvPr>
            <p:ph type="body" sz="quarter" idx="1"/>
          </p:nvPr>
        </p:nvSpPr>
        <p:spPr>
          <a:prstGeom prst="rect">
            <a:avLst/>
          </a:prstGeom>
        </p:spPr>
        <p:txBody>
          <a:bodyPr/>
          <a:lstStyle/>
          <a:p>
            <a:r>
              <a:rPr dirty="0" err="1"/>
              <a:t>boolean</a:t>
            </a:r>
            <a:r>
              <a:rPr dirty="0"/>
              <a:t> </a:t>
            </a:r>
            <a:r>
              <a:rPr dirty="0" err="1"/>
              <a:t>removeAll</a:t>
            </a:r>
            <a:r>
              <a:rPr dirty="0"/>
              <a:t> - removes the given elements from the Collection.</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 name="Shape 589"/>
          <p:cNvSpPr>
            <a:spLocks noGrp="1" noRot="1" noChangeAspect="1"/>
          </p:cNvSpPr>
          <p:nvPr>
            <p:ph type="sldImg"/>
          </p:nvPr>
        </p:nvSpPr>
        <p:spPr>
          <a:xfrm>
            <a:off x="685800" y="685800"/>
            <a:ext cx="5486400" cy="3429000"/>
          </a:xfrm>
          <a:prstGeom prst="rect">
            <a:avLst/>
          </a:prstGeom>
        </p:spPr>
        <p:txBody>
          <a:bodyPr/>
          <a:lstStyle/>
          <a:p>
            <a:endParaRPr/>
          </a:p>
        </p:txBody>
      </p:sp>
      <p:sp>
        <p:nvSpPr>
          <p:cNvPr id="590" name="Shape 590"/>
          <p:cNvSpPr>
            <a:spLocks noGrp="1"/>
          </p:cNvSpPr>
          <p:nvPr>
            <p:ph type="body" sz="quarter" idx="1"/>
          </p:nvPr>
        </p:nvSpPr>
        <p:spPr>
          <a:prstGeom prst="rect">
            <a:avLst/>
          </a:prstGeom>
        </p:spPr>
        <p:txBody>
          <a:bodyPr/>
          <a:lstStyle/>
          <a:p>
            <a:r>
              <a:rPr dirty="0"/>
              <a:t>The iterator method returns an object you usually use in a loop to move from one element to the next element of the collection, step by step. You say “I iterate over the collection” - hence the name Iterator.</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 name="Shape 596"/>
          <p:cNvSpPr>
            <a:spLocks noGrp="1" noRot="1" noChangeAspect="1"/>
          </p:cNvSpPr>
          <p:nvPr>
            <p:ph type="sldImg"/>
          </p:nvPr>
        </p:nvSpPr>
        <p:spPr>
          <a:xfrm>
            <a:off x="685800" y="685800"/>
            <a:ext cx="5486400" cy="3429000"/>
          </a:xfrm>
          <a:prstGeom prst="rect">
            <a:avLst/>
          </a:prstGeom>
        </p:spPr>
        <p:txBody>
          <a:bodyPr/>
          <a:lstStyle/>
          <a:p>
            <a:endParaRPr/>
          </a:p>
        </p:txBody>
      </p:sp>
      <p:sp>
        <p:nvSpPr>
          <p:cNvPr id="597" name="Shape 597"/>
          <p:cNvSpPr>
            <a:spLocks noGrp="1"/>
          </p:cNvSpPr>
          <p:nvPr>
            <p:ph type="body" sz="quarter" idx="1"/>
          </p:nvPr>
        </p:nvSpPr>
        <p:spPr>
          <a:prstGeom prst="rect">
            <a:avLst/>
          </a:prstGeom>
        </p:spPr>
        <p:txBody>
          <a:bodyPr/>
          <a:lstStyle/>
          <a:p>
            <a:r>
              <a:rPr dirty="0" err="1"/>
              <a:t>int</a:t>
            </a:r>
            <a:r>
              <a:rPr dirty="0"/>
              <a:t> size() - returns the number of elements of the collection.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Shape 266"/>
          <p:cNvSpPr>
            <a:spLocks noGrp="1" noRot="1" noChangeAspect="1"/>
          </p:cNvSpPr>
          <p:nvPr>
            <p:ph type="sldImg"/>
          </p:nvPr>
        </p:nvSpPr>
        <p:spPr>
          <a:xfrm>
            <a:off x="685800" y="685800"/>
            <a:ext cx="5486400" cy="3429000"/>
          </a:xfrm>
          <a:prstGeom prst="rect">
            <a:avLst/>
          </a:prstGeom>
        </p:spPr>
        <p:txBody>
          <a:bodyPr/>
          <a:lstStyle/>
          <a:p>
            <a:endParaRPr/>
          </a:p>
        </p:txBody>
      </p:sp>
      <p:sp>
        <p:nvSpPr>
          <p:cNvPr id="267" name="Shape 267"/>
          <p:cNvSpPr>
            <a:spLocks noGrp="1"/>
          </p:cNvSpPr>
          <p:nvPr>
            <p:ph type="body" sz="quarter" idx="1"/>
          </p:nvPr>
        </p:nvSpPr>
        <p:spPr>
          <a:prstGeom prst="rect">
            <a:avLst/>
          </a:prstGeom>
        </p:spPr>
        <p:txBody>
          <a:bodyPr/>
          <a:lstStyle/>
          <a:p>
            <a:r>
              <a:rPr dirty="0"/>
              <a:t>As it is based on arrays, </a:t>
            </a:r>
            <a:r>
              <a:rPr dirty="0" err="1"/>
              <a:t>ArrayList</a:t>
            </a:r>
            <a:r>
              <a:rPr dirty="0"/>
              <a:t> provides fast access, but inserting or removing an element at a random position requires more time, as this will require to reorganize the list.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 name="Shape 603"/>
          <p:cNvSpPr>
            <a:spLocks noGrp="1" noRot="1" noChangeAspect="1"/>
          </p:cNvSpPr>
          <p:nvPr>
            <p:ph type="sldImg"/>
          </p:nvPr>
        </p:nvSpPr>
        <p:spPr>
          <a:xfrm>
            <a:off x="685800" y="685800"/>
            <a:ext cx="5486400" cy="3429000"/>
          </a:xfrm>
          <a:prstGeom prst="rect">
            <a:avLst/>
          </a:prstGeom>
        </p:spPr>
        <p:txBody>
          <a:bodyPr/>
          <a:lstStyle/>
          <a:p>
            <a:endParaRPr/>
          </a:p>
        </p:txBody>
      </p:sp>
      <p:sp>
        <p:nvSpPr>
          <p:cNvPr id="604" name="Shape 604"/>
          <p:cNvSpPr>
            <a:spLocks noGrp="1"/>
          </p:cNvSpPr>
          <p:nvPr>
            <p:ph type="body" sz="quarter" idx="1"/>
          </p:nvPr>
        </p:nvSpPr>
        <p:spPr>
          <a:prstGeom prst="rect">
            <a:avLst/>
          </a:prstGeom>
        </p:spPr>
        <p:txBody>
          <a:bodyPr/>
          <a:lstStyle/>
          <a:p>
            <a:r>
              <a:rPr dirty="0" err="1"/>
              <a:t>boolean</a:t>
            </a:r>
            <a:r>
              <a:rPr dirty="0"/>
              <a:t> contains - returns true if the collection contains at least one instance of the element you specify.</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 name="Shape 610"/>
          <p:cNvSpPr>
            <a:spLocks noGrp="1" noRot="1" noChangeAspect="1"/>
          </p:cNvSpPr>
          <p:nvPr>
            <p:ph type="sldImg"/>
          </p:nvPr>
        </p:nvSpPr>
        <p:spPr>
          <a:xfrm>
            <a:off x="685800" y="685800"/>
            <a:ext cx="5486400" cy="3429000"/>
          </a:xfrm>
          <a:prstGeom prst="rect">
            <a:avLst/>
          </a:prstGeom>
        </p:spPr>
        <p:txBody>
          <a:bodyPr/>
          <a:lstStyle/>
          <a:p>
            <a:endParaRPr/>
          </a:p>
        </p:txBody>
      </p:sp>
      <p:sp>
        <p:nvSpPr>
          <p:cNvPr id="611" name="Shape 611"/>
          <p:cNvSpPr>
            <a:spLocks noGrp="1"/>
          </p:cNvSpPr>
          <p:nvPr>
            <p:ph type="body" sz="quarter" idx="1"/>
          </p:nvPr>
        </p:nvSpPr>
        <p:spPr>
          <a:prstGeom prst="rect">
            <a:avLst/>
          </a:prstGeom>
        </p:spPr>
        <p:txBody>
          <a:bodyPr/>
          <a:lstStyle/>
          <a:p>
            <a:r>
              <a:rPr dirty="0"/>
              <a:t>void clear() - removes all elements from the collection.</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 name="Shape 617"/>
          <p:cNvSpPr>
            <a:spLocks noGrp="1" noRot="1" noChangeAspect="1"/>
          </p:cNvSpPr>
          <p:nvPr>
            <p:ph type="sldImg"/>
          </p:nvPr>
        </p:nvSpPr>
        <p:spPr>
          <a:xfrm>
            <a:off x="685800" y="685800"/>
            <a:ext cx="5486400" cy="3429000"/>
          </a:xfrm>
          <a:prstGeom prst="rect">
            <a:avLst/>
          </a:prstGeom>
        </p:spPr>
        <p:txBody>
          <a:bodyPr/>
          <a:lstStyle/>
          <a:p>
            <a:endParaRPr/>
          </a:p>
        </p:txBody>
      </p:sp>
      <p:sp>
        <p:nvSpPr>
          <p:cNvPr id="618" name="Shape 618"/>
          <p:cNvSpPr>
            <a:spLocks noGrp="1"/>
          </p:cNvSpPr>
          <p:nvPr>
            <p:ph type="body" sz="quarter" idx="1"/>
          </p:nvPr>
        </p:nvSpPr>
        <p:spPr>
          <a:prstGeom prst="rect">
            <a:avLst/>
          </a:prstGeom>
        </p:spPr>
        <p:txBody>
          <a:bodyPr/>
          <a:lstStyle/>
          <a:p>
            <a:r>
              <a:rPr dirty="0" err="1"/>
              <a:t>boolean</a:t>
            </a:r>
            <a:r>
              <a:rPr dirty="0"/>
              <a:t> </a:t>
            </a:r>
            <a:r>
              <a:rPr dirty="0" err="1"/>
              <a:t>isEmpty</a:t>
            </a:r>
            <a:r>
              <a:rPr dirty="0"/>
              <a:t>() - This returns true if the collection contains no elements.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 name="Shape 624"/>
          <p:cNvSpPr>
            <a:spLocks noGrp="1" noRot="1" noChangeAspect="1"/>
          </p:cNvSpPr>
          <p:nvPr>
            <p:ph type="sldImg"/>
          </p:nvPr>
        </p:nvSpPr>
        <p:spPr>
          <a:xfrm>
            <a:off x="685800" y="685800"/>
            <a:ext cx="5486400" cy="3429000"/>
          </a:xfrm>
          <a:prstGeom prst="rect">
            <a:avLst/>
          </a:prstGeom>
        </p:spPr>
        <p:txBody>
          <a:bodyPr/>
          <a:lstStyle/>
          <a:p>
            <a:endParaRPr/>
          </a:p>
        </p:txBody>
      </p:sp>
      <p:sp>
        <p:nvSpPr>
          <p:cNvPr id="625" name="Shape 625"/>
          <p:cNvSpPr>
            <a:spLocks noGrp="1"/>
          </p:cNvSpPr>
          <p:nvPr>
            <p:ph type="body" sz="quarter" idx="1"/>
          </p:nvPr>
        </p:nvSpPr>
        <p:spPr>
          <a:prstGeom prst="rect">
            <a:avLst/>
          </a:prstGeom>
        </p:spPr>
        <p:txBody>
          <a:bodyPr/>
          <a:lstStyle/>
          <a:p>
            <a:r>
              <a:rPr dirty="0" smtClean="0"/>
              <a:t>and </a:t>
            </a:r>
            <a:r>
              <a:rPr dirty="0" err="1" smtClean="0"/>
              <a:t>toArray</a:t>
            </a:r>
            <a:r>
              <a:rPr dirty="0" smtClean="0"/>
              <a:t> - returns an array containing all of the elements of the collection.</a:t>
            </a: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 name="Shape 632"/>
          <p:cNvSpPr>
            <a:spLocks noGrp="1" noRot="1" noChangeAspect="1"/>
          </p:cNvSpPr>
          <p:nvPr>
            <p:ph type="sldImg"/>
          </p:nvPr>
        </p:nvSpPr>
        <p:spPr>
          <a:xfrm>
            <a:off x="685800" y="685800"/>
            <a:ext cx="5486400" cy="3429000"/>
          </a:xfrm>
          <a:prstGeom prst="rect">
            <a:avLst/>
          </a:prstGeom>
        </p:spPr>
        <p:txBody>
          <a:bodyPr/>
          <a:lstStyle/>
          <a:p>
            <a:endParaRPr/>
          </a:p>
        </p:txBody>
      </p:sp>
      <p:sp>
        <p:nvSpPr>
          <p:cNvPr id="633" name="Shape 633"/>
          <p:cNvSpPr>
            <a:spLocks noGrp="1"/>
          </p:cNvSpPr>
          <p:nvPr>
            <p:ph type="body" sz="quarter" idx="1"/>
          </p:nvPr>
        </p:nvSpPr>
        <p:spPr>
          <a:prstGeom prst="rect">
            <a:avLst/>
          </a:prstGeom>
        </p:spPr>
        <p:txBody>
          <a:bodyPr/>
          <a:lstStyle/>
          <a:p>
            <a:r>
              <a:rPr lang="en-US" dirty="0" smtClean="0"/>
              <a:t>L</a:t>
            </a:r>
            <a:r>
              <a:rPr dirty="0" smtClean="0"/>
              <a:t>et’s </a:t>
            </a:r>
            <a:r>
              <a:rPr dirty="0"/>
              <a:t>move on to the methods of the </a:t>
            </a:r>
            <a:r>
              <a:rPr dirty="0" err="1"/>
              <a:t>java.util.List</a:t>
            </a:r>
            <a:r>
              <a:rPr dirty="0"/>
              <a:t> interface. The methods are similar in part to the methods we just looked at, but they differ in that they require an order on the elements of the list.</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9" name="Shape 639"/>
          <p:cNvSpPr>
            <a:spLocks noGrp="1" noRot="1" noChangeAspect="1"/>
          </p:cNvSpPr>
          <p:nvPr>
            <p:ph type="sldImg"/>
          </p:nvPr>
        </p:nvSpPr>
        <p:spPr>
          <a:xfrm>
            <a:off x="685800" y="685800"/>
            <a:ext cx="5486400" cy="3429000"/>
          </a:xfrm>
          <a:prstGeom prst="rect">
            <a:avLst/>
          </a:prstGeom>
        </p:spPr>
        <p:txBody>
          <a:bodyPr/>
          <a:lstStyle/>
          <a:p>
            <a:endParaRPr/>
          </a:p>
        </p:txBody>
      </p:sp>
      <p:sp>
        <p:nvSpPr>
          <p:cNvPr id="640" name="Shape 640"/>
          <p:cNvSpPr>
            <a:spLocks noGrp="1"/>
          </p:cNvSpPr>
          <p:nvPr>
            <p:ph type="body" sz="quarter" idx="1"/>
          </p:nvPr>
        </p:nvSpPr>
        <p:spPr>
          <a:prstGeom prst="rect">
            <a:avLst/>
          </a:prstGeom>
        </p:spPr>
        <p:txBody>
          <a:bodyPr/>
          <a:lstStyle/>
          <a:p>
            <a:r>
              <a:rPr dirty="0"/>
              <a:t>So here again you should now that everything I say about these methods does not only apply to </a:t>
            </a:r>
            <a:r>
              <a:rPr dirty="0" err="1"/>
              <a:t>ArrayList</a:t>
            </a:r>
            <a:r>
              <a:rPr dirty="0"/>
              <a:t> but to all classes that implement the list interface.</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 name="Shape 646"/>
          <p:cNvSpPr>
            <a:spLocks noGrp="1" noRot="1" noChangeAspect="1"/>
          </p:cNvSpPr>
          <p:nvPr>
            <p:ph type="sldImg"/>
          </p:nvPr>
        </p:nvSpPr>
        <p:spPr>
          <a:xfrm>
            <a:off x="685800" y="685800"/>
            <a:ext cx="5486400" cy="3429000"/>
          </a:xfrm>
          <a:prstGeom prst="rect">
            <a:avLst/>
          </a:prstGeom>
        </p:spPr>
        <p:txBody>
          <a:bodyPr/>
          <a:lstStyle/>
          <a:p>
            <a:endParaRPr/>
          </a:p>
        </p:txBody>
      </p:sp>
      <p:sp>
        <p:nvSpPr>
          <p:cNvPr id="647" name="Shape 647"/>
          <p:cNvSpPr>
            <a:spLocks noGrp="1"/>
          </p:cNvSpPr>
          <p:nvPr>
            <p:ph type="body" sz="quarter" idx="1"/>
          </p:nvPr>
        </p:nvSpPr>
        <p:spPr>
          <a:prstGeom prst="rect">
            <a:avLst/>
          </a:prstGeom>
        </p:spPr>
        <p:txBody>
          <a:bodyPr/>
          <a:lstStyle/>
          <a:p>
            <a:r>
              <a:rPr dirty="0"/>
              <a:t>This add method with an index parameter acts actually more like an insert method. It allows you to insert an element at any index position of the list, instead of just adding the element to the end of the list. In the process, the elements of the underlying array will be shifted to the right and migrated to a larger array if necessary.</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 name="Shape 653"/>
          <p:cNvSpPr>
            <a:spLocks noGrp="1" noRot="1" noChangeAspect="1"/>
          </p:cNvSpPr>
          <p:nvPr>
            <p:ph type="sldImg"/>
          </p:nvPr>
        </p:nvSpPr>
        <p:spPr>
          <a:xfrm>
            <a:off x="685800" y="685800"/>
            <a:ext cx="5486400" cy="3429000"/>
          </a:xfrm>
          <a:prstGeom prst="rect">
            <a:avLst/>
          </a:prstGeom>
        </p:spPr>
        <p:txBody>
          <a:bodyPr/>
          <a:lstStyle/>
          <a:p>
            <a:endParaRPr/>
          </a:p>
        </p:txBody>
      </p:sp>
      <p:sp>
        <p:nvSpPr>
          <p:cNvPr id="654" name="Shape 654"/>
          <p:cNvSpPr>
            <a:spLocks noGrp="1"/>
          </p:cNvSpPr>
          <p:nvPr>
            <p:ph type="body" sz="quarter" idx="1"/>
          </p:nvPr>
        </p:nvSpPr>
        <p:spPr>
          <a:prstGeom prst="rect">
            <a:avLst/>
          </a:prstGeom>
        </p:spPr>
        <p:txBody>
          <a:bodyPr/>
          <a:lstStyle/>
          <a:p>
            <a:r>
              <a:rPr dirty="0"/>
              <a:t>The remove index method allows to remove an element from any index position of the list. Similar to the add method we just looked at, this might require to shift the remaining elements of the underlying array to the left.</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 name="Shape 660"/>
          <p:cNvSpPr>
            <a:spLocks noGrp="1" noRot="1" noChangeAspect="1"/>
          </p:cNvSpPr>
          <p:nvPr>
            <p:ph type="sldImg"/>
          </p:nvPr>
        </p:nvSpPr>
        <p:spPr>
          <a:xfrm>
            <a:off x="685800" y="685800"/>
            <a:ext cx="5486400" cy="3429000"/>
          </a:xfrm>
          <a:prstGeom prst="rect">
            <a:avLst/>
          </a:prstGeom>
        </p:spPr>
        <p:txBody>
          <a:bodyPr/>
          <a:lstStyle/>
          <a:p>
            <a:endParaRPr/>
          </a:p>
        </p:txBody>
      </p:sp>
      <p:sp>
        <p:nvSpPr>
          <p:cNvPr id="661" name="Shape 661"/>
          <p:cNvSpPr>
            <a:spLocks noGrp="1"/>
          </p:cNvSpPr>
          <p:nvPr>
            <p:ph type="body" sz="quarter" idx="1"/>
          </p:nvPr>
        </p:nvSpPr>
        <p:spPr>
          <a:prstGeom prst="rect">
            <a:avLst/>
          </a:prstGeom>
        </p:spPr>
        <p:txBody>
          <a:bodyPr/>
          <a:lstStyle/>
          <a:p>
            <a:r>
              <a:rPr dirty="0"/>
              <a:t>The get by index method returns an element from any given position of the list.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 name="Shape 667"/>
          <p:cNvSpPr>
            <a:spLocks noGrp="1" noRot="1" noChangeAspect="1"/>
          </p:cNvSpPr>
          <p:nvPr>
            <p:ph type="sldImg"/>
          </p:nvPr>
        </p:nvSpPr>
        <p:spPr>
          <a:xfrm>
            <a:off x="685800" y="685800"/>
            <a:ext cx="5486400" cy="3429000"/>
          </a:xfrm>
          <a:prstGeom prst="rect">
            <a:avLst/>
          </a:prstGeom>
        </p:spPr>
        <p:txBody>
          <a:bodyPr/>
          <a:lstStyle/>
          <a:p>
            <a:endParaRPr/>
          </a:p>
        </p:txBody>
      </p:sp>
      <p:sp>
        <p:nvSpPr>
          <p:cNvPr id="668" name="Shape 668"/>
          <p:cNvSpPr>
            <a:spLocks noGrp="1"/>
          </p:cNvSpPr>
          <p:nvPr>
            <p:ph type="body" sz="quarter" idx="1"/>
          </p:nvPr>
        </p:nvSpPr>
        <p:spPr>
          <a:prstGeom prst="rect">
            <a:avLst/>
          </a:prstGeom>
        </p:spPr>
        <p:txBody>
          <a:bodyPr/>
          <a:lstStyle/>
          <a:p>
            <a:r>
              <a:rPr dirty="0"/>
              <a:t>The </a:t>
            </a:r>
            <a:r>
              <a:rPr dirty="0" err="1"/>
              <a:t>indexOf</a:t>
            </a:r>
            <a:r>
              <a:rPr dirty="0"/>
              <a:t> method takes an object and returns the index of the first occurrence of the element in the list or “-1” if the element is not found.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Shape 305"/>
          <p:cNvSpPr>
            <a:spLocks noGrp="1" noRot="1" noChangeAspect="1"/>
          </p:cNvSpPr>
          <p:nvPr>
            <p:ph type="sldImg"/>
          </p:nvPr>
        </p:nvSpPr>
        <p:spPr>
          <a:xfrm>
            <a:off x="685800" y="685800"/>
            <a:ext cx="5486400" cy="3429000"/>
          </a:xfrm>
          <a:prstGeom prst="rect">
            <a:avLst/>
          </a:prstGeom>
        </p:spPr>
        <p:txBody>
          <a:bodyPr/>
          <a:lstStyle/>
          <a:p>
            <a:endParaRPr/>
          </a:p>
        </p:txBody>
      </p:sp>
      <p:sp>
        <p:nvSpPr>
          <p:cNvPr id="306" name="Shape 306"/>
          <p:cNvSpPr>
            <a:spLocks noGrp="1"/>
          </p:cNvSpPr>
          <p:nvPr>
            <p:ph type="body" sz="quarter" idx="1"/>
          </p:nvPr>
        </p:nvSpPr>
        <p:spPr>
          <a:prstGeom prst="rect">
            <a:avLst/>
          </a:prstGeom>
        </p:spPr>
        <p:txBody>
          <a:bodyPr/>
          <a:lstStyle/>
          <a:p>
            <a:r>
              <a:rPr dirty="0"/>
              <a:t>Fast access however is crucial for most applications, which is why </a:t>
            </a:r>
            <a:r>
              <a:rPr dirty="0" err="1"/>
              <a:t>ArrayList</a:t>
            </a:r>
            <a:r>
              <a:rPr dirty="0"/>
              <a:t> is the most commonly used Collection. To store data that changes frequently, however, consider using an alternative container, for example </a:t>
            </a:r>
            <a:r>
              <a:rPr dirty="0" err="1" smtClean="0"/>
              <a:t>LinkedList</a:t>
            </a:r>
            <a:r>
              <a:rPr lang="en-US" baseline="0" dirty="0" smtClean="0"/>
              <a:t> http://www.marcus-biel.com/linkedlist-vs-arraylist/</a:t>
            </a: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 name="Shape 674"/>
          <p:cNvSpPr>
            <a:spLocks noGrp="1" noRot="1" noChangeAspect="1"/>
          </p:cNvSpPr>
          <p:nvPr>
            <p:ph type="sldImg"/>
          </p:nvPr>
        </p:nvSpPr>
        <p:spPr>
          <a:xfrm>
            <a:off x="685800" y="685800"/>
            <a:ext cx="5486400" cy="3429000"/>
          </a:xfrm>
          <a:prstGeom prst="rect">
            <a:avLst/>
          </a:prstGeom>
        </p:spPr>
        <p:txBody>
          <a:bodyPr/>
          <a:lstStyle/>
          <a:p>
            <a:endParaRPr/>
          </a:p>
        </p:txBody>
      </p:sp>
      <p:sp>
        <p:nvSpPr>
          <p:cNvPr id="675" name="Shape 675"/>
          <p:cNvSpPr>
            <a:spLocks noGrp="1"/>
          </p:cNvSpPr>
          <p:nvPr>
            <p:ph type="body" sz="quarter" idx="1"/>
          </p:nvPr>
        </p:nvSpPr>
        <p:spPr>
          <a:prstGeom prst="rect">
            <a:avLst/>
          </a:prstGeom>
        </p:spPr>
        <p:txBody>
          <a:bodyPr/>
          <a:lstStyle/>
          <a:p>
            <a:r>
              <a:rPr dirty="0" err="1"/>
              <a:t>int</a:t>
            </a:r>
            <a:r>
              <a:rPr dirty="0"/>
              <a:t> </a:t>
            </a:r>
            <a:r>
              <a:rPr dirty="0" err="1"/>
              <a:t>lastIndexOf</a:t>
            </a:r>
            <a:r>
              <a:rPr dirty="0"/>
              <a:t> returns the index of the last occurrence of the element in the list and as before, “-1” if the element is not found.</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 name="Shape 681"/>
          <p:cNvSpPr>
            <a:spLocks noGrp="1" noRot="1" noChangeAspect="1"/>
          </p:cNvSpPr>
          <p:nvPr>
            <p:ph type="sldImg"/>
          </p:nvPr>
        </p:nvSpPr>
        <p:spPr>
          <a:xfrm>
            <a:off x="685800" y="685800"/>
            <a:ext cx="5486400" cy="3429000"/>
          </a:xfrm>
          <a:prstGeom prst="rect">
            <a:avLst/>
          </a:prstGeom>
        </p:spPr>
        <p:txBody>
          <a:bodyPr/>
          <a:lstStyle/>
          <a:p>
            <a:endParaRPr/>
          </a:p>
        </p:txBody>
      </p:sp>
      <p:sp>
        <p:nvSpPr>
          <p:cNvPr id="682" name="Shape 682"/>
          <p:cNvSpPr>
            <a:spLocks noGrp="1"/>
          </p:cNvSpPr>
          <p:nvPr>
            <p:ph type="body" sz="quarter" idx="1"/>
          </p:nvPr>
        </p:nvSpPr>
        <p:spPr>
          <a:prstGeom prst="rect">
            <a:avLst/>
          </a:prstGeom>
        </p:spPr>
        <p:txBody>
          <a:bodyPr/>
          <a:lstStyle/>
          <a:p>
            <a:r>
              <a:rPr dirty="0"/>
              <a:t>List </a:t>
            </a:r>
            <a:r>
              <a:rPr dirty="0" err="1"/>
              <a:t>subList</a:t>
            </a:r>
            <a:r>
              <a:rPr dirty="0"/>
              <a:t> returns a view of the list starting with the position you specify as </a:t>
            </a:r>
            <a:r>
              <a:rPr dirty="0" err="1"/>
              <a:t>fromIndex</a:t>
            </a:r>
            <a:r>
              <a:rPr dirty="0"/>
              <a:t> and ending one position before the one you specify as </a:t>
            </a:r>
            <a:r>
              <a:rPr dirty="0" err="1"/>
              <a:t>toIndex</a:t>
            </a:r>
            <a:r>
              <a:rPr dirty="0"/>
              <a:t>.</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 name="Shape 688"/>
          <p:cNvSpPr>
            <a:spLocks noGrp="1" noRot="1" noChangeAspect="1"/>
          </p:cNvSpPr>
          <p:nvPr>
            <p:ph type="sldImg"/>
          </p:nvPr>
        </p:nvSpPr>
        <p:spPr>
          <a:xfrm>
            <a:off x="685800" y="685800"/>
            <a:ext cx="5486400" cy="3429000"/>
          </a:xfrm>
          <a:prstGeom prst="rect">
            <a:avLst/>
          </a:prstGeom>
        </p:spPr>
        <p:txBody>
          <a:bodyPr/>
          <a:lstStyle/>
          <a:p>
            <a:endParaRPr/>
          </a:p>
        </p:txBody>
      </p:sp>
      <p:sp>
        <p:nvSpPr>
          <p:cNvPr id="689" name="Shape 689"/>
          <p:cNvSpPr>
            <a:spLocks noGrp="1"/>
          </p:cNvSpPr>
          <p:nvPr>
            <p:ph type="body" sz="quarter" idx="1"/>
          </p:nvPr>
        </p:nvSpPr>
        <p:spPr>
          <a:prstGeom prst="rect">
            <a:avLst/>
          </a:prstGeom>
        </p:spPr>
        <p:txBody>
          <a:bodyPr/>
          <a:lstStyle/>
          <a:p>
            <a:r>
              <a:rPr dirty="0"/>
              <a:t>Last but not least, the sort method sorts the list following the order of the given Comparator.</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smtClean="0"/>
              <a:t>http://www.marcus-biel.com/arraylist/</a:t>
            </a:r>
            <a:endParaRPr lang="en-US" dirty="0"/>
          </a:p>
        </p:txBody>
      </p:sp>
    </p:spTree>
    <p:extLst>
      <p:ext uri="{BB962C8B-B14F-4D97-AF65-F5344CB8AC3E}">
        <p14:creationId xmlns:p14="http://schemas.microsoft.com/office/powerpoint/2010/main" val="3657180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noRot="1" noChangeAspect="1"/>
          </p:cNvSpPr>
          <p:nvPr>
            <p:ph type="sldImg"/>
          </p:nvPr>
        </p:nvSpPr>
        <p:spPr>
          <a:xfrm>
            <a:off x="685800" y="685800"/>
            <a:ext cx="5486400" cy="3429000"/>
          </a:xfrm>
          <a:prstGeom prst="rect">
            <a:avLst/>
          </a:prstGeom>
        </p:spPr>
        <p:txBody>
          <a:bodyPr/>
          <a:lstStyle/>
          <a:p>
            <a:endParaRPr/>
          </a:p>
        </p:txBody>
      </p:sp>
      <p:sp>
        <p:nvSpPr>
          <p:cNvPr id="312" name="Shape 312"/>
          <p:cNvSpPr>
            <a:spLocks noGrp="1"/>
          </p:cNvSpPr>
          <p:nvPr>
            <p:ph type="body" sz="quarter" idx="1"/>
          </p:nvPr>
        </p:nvSpPr>
        <p:spPr>
          <a:prstGeom prst="rect">
            <a:avLst/>
          </a:prstGeom>
        </p:spPr>
        <p:txBody>
          <a:bodyPr/>
          <a:lstStyle/>
          <a:p>
            <a:r>
              <a:rPr lang="en-US" b="0" dirty="0" smtClean="0"/>
              <a:t>Before continuing </a:t>
            </a:r>
            <a:r>
              <a:rPr dirty="0" smtClean="0"/>
              <a:t>, </a:t>
            </a:r>
            <a:r>
              <a:rPr dirty="0"/>
              <a:t>let me introduce you to two different terms which are important to understand in context with </a:t>
            </a:r>
            <a:r>
              <a:rPr dirty="0" err="1"/>
              <a:t>ArrayList</a:t>
            </a:r>
            <a:r>
              <a:rPr dirty="0"/>
              <a:t>: Size and capacity</a:t>
            </a:r>
            <a:r>
              <a:rPr dirty="0" smtClean="0"/>
              <a:t>.</a:t>
            </a:r>
            <a:endParaRPr dirty="0"/>
          </a:p>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a:spLocks noGrp="1" noRot="1" noChangeAspect="1"/>
          </p:cNvSpPr>
          <p:nvPr>
            <p:ph type="sldImg"/>
          </p:nvPr>
        </p:nvSpPr>
        <p:spPr>
          <a:xfrm>
            <a:off x="685800" y="685800"/>
            <a:ext cx="5486400" cy="3429000"/>
          </a:xfrm>
          <a:prstGeom prst="rect">
            <a:avLst/>
          </a:prstGeom>
        </p:spPr>
        <p:txBody>
          <a:bodyPr/>
          <a:lstStyle/>
          <a:p>
            <a:endParaRPr/>
          </a:p>
        </p:txBody>
      </p:sp>
      <p:sp>
        <p:nvSpPr>
          <p:cNvPr id="319" name="Shape 319"/>
          <p:cNvSpPr>
            <a:spLocks noGrp="1"/>
          </p:cNvSpPr>
          <p:nvPr>
            <p:ph type="body" sz="quarter" idx="1"/>
          </p:nvPr>
        </p:nvSpPr>
        <p:spPr>
          <a:prstGeom prst="rect">
            <a:avLst/>
          </a:prstGeom>
        </p:spPr>
        <p:txBody>
          <a:bodyPr/>
          <a:lstStyle/>
          <a:p>
            <a:r>
              <a:rPr dirty="0"/>
              <a:t>Size is the number of elements the </a:t>
            </a:r>
            <a:r>
              <a:rPr dirty="0" err="1"/>
              <a:t>ArrayList</a:t>
            </a:r>
            <a:r>
              <a:rPr dirty="0"/>
              <a:t> currently holds. For every element you add to the list, the size will grow by one</a:t>
            </a:r>
            <a:r>
              <a:rPr dirty="0" smtClean="0"/>
              <a:t>.</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Shape 325"/>
          <p:cNvSpPr>
            <a:spLocks noGrp="1" noRot="1" noChangeAspect="1"/>
          </p:cNvSpPr>
          <p:nvPr>
            <p:ph type="sldImg"/>
          </p:nvPr>
        </p:nvSpPr>
        <p:spPr>
          <a:xfrm>
            <a:off x="685800" y="685800"/>
            <a:ext cx="5486400" cy="3429000"/>
          </a:xfrm>
          <a:prstGeom prst="rect">
            <a:avLst/>
          </a:prstGeom>
        </p:spPr>
        <p:txBody>
          <a:bodyPr/>
          <a:lstStyle/>
          <a:p>
            <a:endParaRPr/>
          </a:p>
        </p:txBody>
      </p:sp>
      <p:sp>
        <p:nvSpPr>
          <p:cNvPr id="326" name="Shape 326"/>
          <p:cNvSpPr>
            <a:spLocks noGrp="1"/>
          </p:cNvSpPr>
          <p:nvPr>
            <p:ph type="body" sz="quarter" idx="1"/>
          </p:nvPr>
        </p:nvSpPr>
        <p:spPr>
          <a:prstGeom prst="rect">
            <a:avLst/>
          </a:prstGeom>
        </p:spPr>
        <p:txBody>
          <a:bodyPr/>
          <a:lstStyle/>
          <a:p>
            <a:r>
              <a:rPr dirty="0"/>
              <a:t>Capacity however is the number of elements the currently underlying Array can hold</a:t>
            </a:r>
            <a:r>
              <a:rPr dirty="0" smtClean="0"/>
              <a:t>.</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Shape 332"/>
          <p:cNvSpPr>
            <a:spLocks noGrp="1" noRot="1" noChangeAspect="1"/>
          </p:cNvSpPr>
          <p:nvPr>
            <p:ph type="sldImg"/>
          </p:nvPr>
        </p:nvSpPr>
        <p:spPr>
          <a:xfrm>
            <a:off x="685800" y="685800"/>
            <a:ext cx="5486400" cy="3429000"/>
          </a:xfrm>
          <a:prstGeom prst="rect">
            <a:avLst/>
          </a:prstGeom>
        </p:spPr>
        <p:txBody>
          <a:bodyPr/>
          <a:lstStyle/>
          <a:p>
            <a:endParaRPr/>
          </a:p>
        </p:txBody>
      </p:sp>
      <p:sp>
        <p:nvSpPr>
          <p:cNvPr id="333" name="Shape 333"/>
          <p:cNvSpPr>
            <a:spLocks noGrp="1"/>
          </p:cNvSpPr>
          <p:nvPr>
            <p:ph type="body" sz="quarter" idx="1"/>
          </p:nvPr>
        </p:nvSpPr>
        <p:spPr>
          <a:prstGeom prst="rect">
            <a:avLst/>
          </a:prstGeom>
        </p:spPr>
        <p:txBody>
          <a:bodyPr/>
          <a:lstStyle/>
          <a:p>
            <a:r>
              <a:rPr dirty="0"/>
              <a:t>The capacity of the </a:t>
            </a:r>
            <a:r>
              <a:rPr dirty="0" err="1"/>
              <a:t>ArrayList</a:t>
            </a:r>
            <a:r>
              <a:rPr dirty="0"/>
              <a:t> grows in intervals. The </a:t>
            </a:r>
            <a:r>
              <a:rPr dirty="0" err="1"/>
              <a:t>ArrayList</a:t>
            </a:r>
            <a:r>
              <a:rPr dirty="0"/>
              <a:t> starts with an initial capacity. Every time you exceed the capacity of the Array, the </a:t>
            </a:r>
            <a:r>
              <a:rPr dirty="0" err="1"/>
              <a:t>ArrayList</a:t>
            </a:r>
            <a:r>
              <a:rPr dirty="0"/>
              <a:t> copies the data over to a new Array that is about fifty percent larger than the previous one</a:t>
            </a:r>
            <a:r>
              <a:rPr dirty="0" smtClean="0"/>
              <a: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2370666" y="4080933"/>
            <a:ext cx="27770669" cy="6197601"/>
          </a:xfrm>
          <a:prstGeom prst="rect">
            <a:avLst/>
          </a:prstGeom>
        </p:spPr>
        <p:txBody>
          <a:bodyPr anchor="b"/>
          <a:lstStyle/>
          <a:p>
            <a:r>
              <a:t>Title Text</a:t>
            </a:r>
          </a:p>
        </p:txBody>
      </p:sp>
      <p:sp>
        <p:nvSpPr>
          <p:cNvPr id="12" name="Shape 12"/>
          <p:cNvSpPr>
            <a:spLocks noGrp="1"/>
          </p:cNvSpPr>
          <p:nvPr>
            <p:ph type="body" sz="quarter" idx="1"/>
          </p:nvPr>
        </p:nvSpPr>
        <p:spPr>
          <a:xfrm>
            <a:off x="2370666" y="10447866"/>
            <a:ext cx="27770669" cy="2116668"/>
          </a:xfrm>
          <a:prstGeom prst="rect">
            <a:avLst/>
          </a:prstGeom>
        </p:spPr>
        <p:txBody>
          <a:bodyPr anchor="t"/>
          <a:lstStyle>
            <a:lvl1pPr marL="0" indent="0" algn="ctr">
              <a:spcBef>
                <a:spcPts val="0"/>
              </a:spcBef>
              <a:buSzTx/>
              <a:buNone/>
              <a:defRPr sz="6400"/>
            </a:lvl1pPr>
            <a:lvl2pPr marL="0" indent="228600" algn="ctr">
              <a:spcBef>
                <a:spcPts val="0"/>
              </a:spcBef>
              <a:buSzTx/>
              <a:buNone/>
              <a:defRPr sz="6400"/>
            </a:lvl2pPr>
            <a:lvl3pPr marL="0" indent="457200" algn="ctr">
              <a:spcBef>
                <a:spcPts val="0"/>
              </a:spcBef>
              <a:buSzTx/>
              <a:buNone/>
              <a:defRPr sz="6400"/>
            </a:lvl3pPr>
            <a:lvl4pPr marL="0" indent="685800" algn="ctr">
              <a:spcBef>
                <a:spcPts val="0"/>
              </a:spcBef>
              <a:buSzTx/>
              <a:buNone/>
              <a:defRPr sz="6400"/>
            </a:lvl4pPr>
            <a:lvl5pPr marL="0" indent="914400" algn="ctr">
              <a:spcBef>
                <a:spcPts val="0"/>
              </a:spcBef>
              <a:buSzTx/>
              <a:buNone/>
              <a:defRPr sz="64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3183466" y="12954000"/>
            <a:ext cx="26162001" cy="986367"/>
          </a:xfrm>
          <a:prstGeom prst="rect">
            <a:avLst/>
          </a:prstGeom>
        </p:spPr>
        <p:txBody>
          <a:bodyPr anchor="t">
            <a:spAutoFit/>
          </a:bodyPr>
          <a:lstStyle>
            <a:lvl1pPr marL="0" indent="0" algn="ctr">
              <a:spcBef>
                <a:spcPts val="0"/>
              </a:spcBef>
              <a:buSzTx/>
              <a:buNone/>
              <a:defRPr sz="5600"/>
            </a:lvl1pPr>
          </a:lstStyle>
          <a:p>
            <a:r>
              <a:t>–Johnny Appleseed</a:t>
            </a:r>
          </a:p>
        </p:txBody>
      </p:sp>
      <p:sp>
        <p:nvSpPr>
          <p:cNvPr id="94" name="Shape 94"/>
          <p:cNvSpPr>
            <a:spLocks noGrp="1"/>
          </p:cNvSpPr>
          <p:nvPr>
            <p:ph type="body" sz="quarter" idx="14"/>
          </p:nvPr>
        </p:nvSpPr>
        <p:spPr>
          <a:xfrm>
            <a:off x="3183466" y="9023349"/>
            <a:ext cx="26162001" cy="1291168"/>
          </a:xfrm>
          <a:prstGeom prst="rect">
            <a:avLst/>
          </a:prstGeom>
        </p:spPr>
        <p:txBody>
          <a:bodyPr>
            <a:spAutoFit/>
          </a:bodyPr>
          <a:lstStyle>
            <a:lvl1pPr marL="0" indent="0" algn="ctr">
              <a:spcBef>
                <a:spcPts val="0"/>
              </a:spcBef>
              <a:buSzTx/>
              <a:buNone/>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1" y="1015999"/>
            <a:ext cx="32512001" cy="18288001"/>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7" name="Shape 117"/>
          <p:cNvSpPr>
            <a:spLocks noGrp="1"/>
          </p:cNvSpPr>
          <p:nvPr>
            <p:ph type="title"/>
          </p:nvPr>
        </p:nvSpPr>
        <p:spPr>
          <a:prstGeom prst="rect">
            <a:avLst/>
          </a:prstGeom>
        </p:spPr>
        <p:txBody>
          <a:bodyPr/>
          <a:lstStyle>
            <a:lvl1pPr>
              <a:defRPr>
                <a:latin typeface="+mn-lt"/>
                <a:ea typeface="+mn-ea"/>
                <a:cs typeface="+mn-cs"/>
                <a:sym typeface="Helvetica Light"/>
              </a:defRPr>
            </a:lvl1pPr>
          </a:lstStyle>
          <a:p>
            <a:r>
              <a:t>Title Text</a:t>
            </a:r>
          </a:p>
        </p:txBody>
      </p:sp>
      <p:sp>
        <p:nvSpPr>
          <p:cNvPr id="118" name="Shape 118"/>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9" name="Shape 1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26" name="Shape 126"/>
          <p:cNvSpPr>
            <a:spLocks noGrp="1"/>
          </p:cNvSpPr>
          <p:nvPr>
            <p:ph type="title"/>
          </p:nvPr>
        </p:nvSpPr>
        <p:spPr>
          <a:prstGeom prst="rect">
            <a:avLst/>
          </a:prstGeom>
        </p:spPr>
        <p:txBody>
          <a:bodyPr/>
          <a:lstStyle>
            <a:lvl1pPr>
              <a:defRPr>
                <a:latin typeface="+mn-lt"/>
                <a:ea typeface="+mn-ea"/>
                <a:cs typeface="+mn-cs"/>
                <a:sym typeface="Helvetica Light"/>
              </a:defRPr>
            </a:lvl1pPr>
          </a:lstStyle>
          <a:p>
            <a:r>
              <a:t>Title Text</a:t>
            </a:r>
          </a:p>
        </p:txBody>
      </p:sp>
      <p:sp>
        <p:nvSpPr>
          <p:cNvPr id="127" name="Shape 12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8" name="Shape 12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35" name="Shape 135"/>
          <p:cNvSpPr>
            <a:spLocks noGrp="1"/>
          </p:cNvSpPr>
          <p:nvPr>
            <p:ph type="title"/>
          </p:nvPr>
        </p:nvSpPr>
        <p:spPr>
          <a:xfrm>
            <a:off x="2370666" y="4080933"/>
            <a:ext cx="27770668" cy="6197601"/>
          </a:xfrm>
          <a:prstGeom prst="rect">
            <a:avLst/>
          </a:prstGeom>
        </p:spPr>
        <p:txBody>
          <a:bodyPr anchor="b"/>
          <a:lstStyle>
            <a:lvl1pPr defTabSz="1222962">
              <a:defRPr>
                <a:latin typeface="+mn-lt"/>
                <a:ea typeface="+mn-ea"/>
                <a:cs typeface="+mn-cs"/>
                <a:sym typeface="Helvetica Light"/>
              </a:defRPr>
            </a:lvl1pPr>
          </a:lstStyle>
          <a:p>
            <a:r>
              <a:t>Title Text</a:t>
            </a:r>
          </a:p>
        </p:txBody>
      </p:sp>
      <p:sp>
        <p:nvSpPr>
          <p:cNvPr id="136" name="Shape 136"/>
          <p:cNvSpPr>
            <a:spLocks noGrp="1"/>
          </p:cNvSpPr>
          <p:nvPr>
            <p:ph type="body" sz="quarter" idx="1"/>
          </p:nvPr>
        </p:nvSpPr>
        <p:spPr>
          <a:xfrm>
            <a:off x="2370666" y="10447866"/>
            <a:ext cx="27770668" cy="2116668"/>
          </a:xfrm>
          <a:prstGeom prst="rect">
            <a:avLst/>
          </a:prstGeom>
        </p:spPr>
        <p:txBody>
          <a:bodyPr anchor="t"/>
          <a:lstStyle>
            <a:lvl1pPr marL="0" indent="0" algn="ctr" defTabSz="1222962">
              <a:spcBef>
                <a:spcPts val="0"/>
              </a:spcBef>
              <a:buSzTx/>
              <a:buNone/>
              <a:defRPr sz="6400"/>
            </a:lvl1pPr>
            <a:lvl2pPr marL="0" indent="228600" algn="ctr" defTabSz="1222962">
              <a:spcBef>
                <a:spcPts val="0"/>
              </a:spcBef>
              <a:buSzTx/>
              <a:buNone/>
              <a:defRPr sz="6400"/>
            </a:lvl2pPr>
            <a:lvl3pPr marL="0" indent="457200" algn="ctr" defTabSz="1222962">
              <a:spcBef>
                <a:spcPts val="0"/>
              </a:spcBef>
              <a:buSzTx/>
              <a:buNone/>
              <a:defRPr sz="6400"/>
            </a:lvl3pPr>
            <a:lvl4pPr marL="0" indent="685800" algn="ctr" defTabSz="1222962">
              <a:spcBef>
                <a:spcPts val="0"/>
              </a:spcBef>
              <a:buSzTx/>
              <a:buNone/>
              <a:defRPr sz="6400"/>
            </a:lvl4pPr>
            <a:lvl5pPr marL="0" indent="914400" algn="ctr" defTabSz="1222962">
              <a:spcBef>
                <a:spcPts val="0"/>
              </a:spcBef>
              <a:buSzTx/>
              <a:buNone/>
              <a:defRPr sz="6400"/>
            </a:lvl5pPr>
          </a:lstStyle>
          <a:p>
            <a:r>
              <a:t>Body Level One</a:t>
            </a:r>
          </a:p>
          <a:p>
            <a:pPr lvl="1"/>
            <a:r>
              <a:t>Body Level Two</a:t>
            </a:r>
          </a:p>
          <a:p>
            <a:pPr lvl="2"/>
            <a:r>
              <a:t>Body Level Three</a:t>
            </a:r>
          </a:p>
          <a:p>
            <a:pPr lvl="3"/>
            <a:r>
              <a:t>Body Level Four</a:t>
            </a:r>
          </a:p>
          <a:p>
            <a:pPr lvl="4"/>
            <a:r>
              <a:t>Body Level Five</a:t>
            </a:r>
          </a:p>
        </p:txBody>
      </p:sp>
      <p:sp>
        <p:nvSpPr>
          <p:cNvPr id="137" name="Shape 137"/>
          <p:cNvSpPr>
            <a:spLocks noGrp="1"/>
          </p:cNvSpPr>
          <p:nvPr>
            <p:ph type="sldNum" sz="quarter" idx="2"/>
          </p:nvPr>
        </p:nvSpPr>
        <p:spPr>
          <a:xfrm>
            <a:off x="15933369" y="18457333"/>
            <a:ext cx="628329" cy="656168"/>
          </a:xfrm>
          <a:prstGeom prst="rect">
            <a:avLst/>
          </a:prstGeom>
        </p:spPr>
        <p:txBody>
          <a:bodyPr/>
          <a:lstStyle>
            <a:lvl1pPr defTabSz="1222962"/>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4167958" y="1913466"/>
            <a:ext cx="24180801" cy="11650135"/>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846666" y="13614400"/>
            <a:ext cx="30818668" cy="2675467"/>
          </a:xfrm>
          <a:prstGeom prst="rect">
            <a:avLst/>
          </a:prstGeom>
        </p:spPr>
        <p:txBody>
          <a:bodyPr anchor="b"/>
          <a:lstStyle/>
          <a:p>
            <a:r>
              <a:t>Title Text</a:t>
            </a:r>
          </a:p>
        </p:txBody>
      </p:sp>
      <p:sp>
        <p:nvSpPr>
          <p:cNvPr id="22" name="Shape 22"/>
          <p:cNvSpPr>
            <a:spLocks noGrp="1"/>
          </p:cNvSpPr>
          <p:nvPr>
            <p:ph type="body" sz="quarter" idx="1"/>
          </p:nvPr>
        </p:nvSpPr>
        <p:spPr>
          <a:xfrm>
            <a:off x="846666" y="16374533"/>
            <a:ext cx="30818668" cy="2116668"/>
          </a:xfrm>
          <a:prstGeom prst="rect">
            <a:avLst/>
          </a:prstGeom>
        </p:spPr>
        <p:txBody>
          <a:bodyPr anchor="t"/>
          <a:lstStyle>
            <a:lvl1pPr marL="0" indent="0" algn="ctr">
              <a:spcBef>
                <a:spcPts val="0"/>
              </a:spcBef>
              <a:buSzTx/>
              <a:buNone/>
              <a:defRPr sz="6400"/>
            </a:lvl1pPr>
            <a:lvl2pPr marL="0" indent="228600" algn="ctr">
              <a:spcBef>
                <a:spcPts val="0"/>
              </a:spcBef>
              <a:buSzTx/>
              <a:buNone/>
              <a:defRPr sz="6400"/>
            </a:lvl2pPr>
            <a:lvl3pPr marL="0" indent="457200" algn="ctr">
              <a:spcBef>
                <a:spcPts val="0"/>
              </a:spcBef>
              <a:buSzTx/>
              <a:buNone/>
              <a:defRPr sz="6400"/>
            </a:lvl3pPr>
            <a:lvl4pPr marL="0" indent="685800" algn="ctr">
              <a:spcBef>
                <a:spcPts val="0"/>
              </a:spcBef>
              <a:buSzTx/>
              <a:buNone/>
              <a:defRPr sz="6400"/>
            </a:lvl4pPr>
            <a:lvl5pPr marL="0" indent="914400" algn="ctr">
              <a:spcBef>
                <a:spcPts val="0"/>
              </a:spcBef>
              <a:buSzTx/>
              <a:buNone/>
              <a:defRPr sz="64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2370666" y="7061200"/>
            <a:ext cx="27770669" cy="61976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17554640" y="2489199"/>
            <a:ext cx="12700001" cy="15341601"/>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2201332" y="2489199"/>
            <a:ext cx="13631335" cy="7484535"/>
          </a:xfrm>
          <a:prstGeom prst="rect">
            <a:avLst/>
          </a:prstGeom>
        </p:spPr>
        <p:txBody>
          <a:bodyPr anchor="b"/>
          <a:lstStyle>
            <a:lvl1pPr>
              <a:defRPr sz="12400">
                <a:latin typeface="+mn-lt"/>
                <a:ea typeface="+mn-ea"/>
                <a:cs typeface="+mn-cs"/>
                <a:sym typeface="Helvetica Light"/>
              </a:defRPr>
            </a:lvl1pPr>
          </a:lstStyle>
          <a:p>
            <a:r>
              <a:t>Title Text</a:t>
            </a:r>
          </a:p>
        </p:txBody>
      </p:sp>
      <p:sp>
        <p:nvSpPr>
          <p:cNvPr id="40" name="Shape 40"/>
          <p:cNvSpPr>
            <a:spLocks noGrp="1"/>
          </p:cNvSpPr>
          <p:nvPr>
            <p:ph type="body" sz="quarter" idx="1"/>
          </p:nvPr>
        </p:nvSpPr>
        <p:spPr>
          <a:xfrm>
            <a:off x="2201332" y="10143066"/>
            <a:ext cx="13631335" cy="7687735"/>
          </a:xfrm>
          <a:prstGeom prst="rect">
            <a:avLst/>
          </a:prstGeom>
        </p:spPr>
        <p:txBody>
          <a:bodyPr anchor="t"/>
          <a:lstStyle>
            <a:lvl1pPr marL="0" indent="0" algn="ctr">
              <a:spcBef>
                <a:spcPts val="0"/>
              </a:spcBef>
              <a:buSzTx/>
              <a:buNone/>
              <a:defRPr sz="6400"/>
            </a:lvl1pPr>
            <a:lvl2pPr marL="0" indent="228600" algn="ctr">
              <a:spcBef>
                <a:spcPts val="0"/>
              </a:spcBef>
              <a:buSzTx/>
              <a:buNone/>
              <a:defRPr sz="6400"/>
            </a:lvl2pPr>
            <a:lvl3pPr marL="0" indent="457200" algn="ctr">
              <a:spcBef>
                <a:spcPts val="0"/>
              </a:spcBef>
              <a:buSzTx/>
              <a:buNone/>
              <a:defRPr sz="6400"/>
            </a:lvl3pPr>
            <a:lvl4pPr marL="0" indent="685800" algn="ctr">
              <a:spcBef>
                <a:spcPts val="0"/>
              </a:spcBef>
              <a:buSzTx/>
              <a:buNone/>
              <a:defRPr sz="6400"/>
            </a:lvl4pPr>
            <a:lvl5pPr marL="0" indent="914400" algn="ctr">
              <a:spcBef>
                <a:spcPts val="0"/>
              </a:spcBef>
              <a:buSzTx/>
              <a:buNone/>
              <a:defRPr sz="64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FFFFFF"/>
        </a:solidFill>
        <a:effectLst/>
      </p:bgPr>
    </p:bg>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17559866" y="5333999"/>
            <a:ext cx="12700001" cy="12276668"/>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2252132" y="5334000"/>
            <a:ext cx="13343469" cy="12276667"/>
          </a:xfrm>
          <a:prstGeom prst="rect">
            <a:avLst/>
          </a:prstGeom>
        </p:spPr>
        <p:txBody>
          <a:bodyPr/>
          <a:lstStyle>
            <a:lvl1pPr marL="819573" indent="-819573">
              <a:spcBef>
                <a:spcPts val="4500"/>
              </a:spcBef>
              <a:defRPr sz="6600"/>
            </a:lvl1pPr>
            <a:lvl2pPr marL="1378373" indent="-819573">
              <a:spcBef>
                <a:spcPts val="4500"/>
              </a:spcBef>
              <a:defRPr sz="6600"/>
            </a:lvl2pPr>
            <a:lvl3pPr marL="1937173" indent="-819573">
              <a:spcBef>
                <a:spcPts val="4500"/>
              </a:spcBef>
              <a:defRPr sz="6600"/>
            </a:lvl3pPr>
            <a:lvl4pPr marL="2495973" indent="-819573">
              <a:spcBef>
                <a:spcPts val="4500"/>
              </a:spcBef>
              <a:defRPr sz="6600"/>
            </a:lvl4pPr>
            <a:lvl5pPr marL="3054773" indent="-819573">
              <a:spcBef>
                <a:spcPts val="4500"/>
              </a:spcBef>
              <a:defRPr sz="66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2252132" y="3386666"/>
            <a:ext cx="28007737" cy="1352973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21014266" y="10414000"/>
            <a:ext cx="9872135" cy="7399868"/>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21014267" y="2523066"/>
            <a:ext cx="9872135" cy="7399868"/>
          </a:xfrm>
          <a:prstGeom prst="rect">
            <a:avLst/>
          </a:prstGeom>
        </p:spPr>
        <p:txBody>
          <a:bodyPr lIns="91439" tIns="45719" rIns="91439" bIns="45719" anchor="t">
            <a:noAutofit/>
          </a:bodyPr>
          <a:lstStyle/>
          <a:p>
            <a:endParaRPr/>
          </a:p>
        </p:txBody>
      </p:sp>
      <p:sp>
        <p:nvSpPr>
          <p:cNvPr id="85" name="Shape 85"/>
          <p:cNvSpPr>
            <a:spLocks noGrp="1"/>
          </p:cNvSpPr>
          <p:nvPr>
            <p:ph type="pic" idx="15"/>
          </p:nvPr>
        </p:nvSpPr>
        <p:spPr>
          <a:xfrm>
            <a:off x="1608666" y="2523066"/>
            <a:ext cx="18897601" cy="15290801"/>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www.marcus-biel.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2252132" y="2285999"/>
            <a:ext cx="28007737" cy="3048001"/>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normAutofit/>
          </a:bodyPr>
          <a:lstStyle/>
          <a:p>
            <a:r>
              <a:t>Title Text</a:t>
            </a:r>
          </a:p>
        </p:txBody>
      </p:sp>
      <p:sp>
        <p:nvSpPr>
          <p:cNvPr id="3" name="Shape 3"/>
          <p:cNvSpPr>
            <a:spLocks noGrp="1"/>
          </p:cNvSpPr>
          <p:nvPr>
            <p:ph type="body" idx="1"/>
          </p:nvPr>
        </p:nvSpPr>
        <p:spPr>
          <a:xfrm>
            <a:off x="2252132" y="5334000"/>
            <a:ext cx="28007737" cy="12276667"/>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hape 4"/>
          <p:cNvSpPr>
            <a:spLocks noGrp="1"/>
          </p:cNvSpPr>
          <p:nvPr>
            <p:ph type="sldNum" sz="quarter" idx="2"/>
          </p:nvPr>
        </p:nvSpPr>
        <p:spPr>
          <a:xfrm>
            <a:off x="15933369" y="18457333"/>
            <a:ext cx="628329" cy="656168"/>
          </a:xfrm>
          <a:prstGeom prst="rect">
            <a:avLst/>
          </a:prstGeom>
          <a:ln w="12700">
            <a:miter lim="400000"/>
          </a:ln>
        </p:spPr>
        <p:txBody>
          <a:bodyPr wrap="none" lIns="67733" tIns="67733" rIns="67733" bIns="67733">
            <a:spAutoFit/>
          </a:bodyPr>
          <a:lstStyle>
            <a:lvl1pPr>
              <a:defRPr sz="3400"/>
            </a:lvl1pPr>
          </a:lstStyle>
          <a:p>
            <a:fld id="{86CB4B4D-7CA3-9044-876B-883B54F8677D}" type="slidenum">
              <a:t>‹#›</a:t>
            </a:fld>
            <a:endParaRPr/>
          </a:p>
        </p:txBody>
      </p:sp>
      <p:pic>
        <p:nvPicPr>
          <p:cNvPr id="5" name="Picture 4"/>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5080686" y="10950704"/>
            <a:ext cx="8668345" cy="9369296"/>
          </a:xfrm>
          <a:prstGeom prst="rect">
            <a:avLst/>
          </a:prstGeom>
        </p:spPr>
      </p:pic>
      <p:sp>
        <p:nvSpPr>
          <p:cNvPr id="6" name="TextBox 5"/>
          <p:cNvSpPr txBox="1"/>
          <p:nvPr userDrawn="1"/>
        </p:nvSpPr>
        <p:spPr>
          <a:xfrm>
            <a:off x="10524317" y="19581223"/>
            <a:ext cx="11522919" cy="7523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pPr marL="0" marR="0" indent="0" algn="ctr" defTabSz="825500" rtl="0" eaLnBrk="1" fontAlgn="auto" latinLnBrk="0" hangingPunct="0">
              <a:lnSpc>
                <a:spcPct val="100000"/>
              </a:lnSpc>
              <a:spcBef>
                <a:spcPts val="0"/>
              </a:spcBef>
              <a:spcAft>
                <a:spcPts val="0"/>
              </a:spcAft>
              <a:buClrTx/>
              <a:buSzTx/>
              <a:buFontTx/>
              <a:buNone/>
              <a:tabLst/>
              <a:defRPr/>
            </a:pPr>
            <a:r>
              <a:rPr kumimoji="0" lang="af-ZA" sz="4000" b="0" i="0" u="none" strike="noStrike" cap="none" spc="0" normalizeH="0" baseline="0" dirty="0" smtClean="0">
                <a:ln>
                  <a:noFill/>
                </a:ln>
                <a:solidFill>
                  <a:schemeClr val="tx2">
                    <a:lumMod val="60000"/>
                    <a:lumOff val="40000"/>
                  </a:schemeClr>
                </a:solidFill>
                <a:effectLst/>
                <a:uFillTx/>
                <a:latin typeface="+mn-lt"/>
                <a:ea typeface="+mn-ea"/>
                <a:cs typeface="+mn-cs"/>
                <a:sym typeface="Symbol"/>
              </a:rPr>
              <a:t></a:t>
            </a:r>
            <a:r>
              <a:rPr kumimoji="0" lang="af-ZA" sz="4000" b="0" i="0" u="none" strike="noStrike" cap="none" spc="0" normalizeH="0" baseline="0" dirty="0" smtClean="0">
                <a:ln>
                  <a:noFill/>
                </a:ln>
                <a:solidFill>
                  <a:schemeClr val="tx2">
                    <a:lumMod val="60000"/>
                    <a:lumOff val="40000"/>
                  </a:schemeClr>
                </a:solidFill>
                <a:effectLst/>
                <a:uFillTx/>
                <a:latin typeface="+mn-lt"/>
                <a:ea typeface="+mn-ea"/>
                <a:cs typeface="+mn-cs"/>
                <a:sym typeface="Helvetica Light"/>
              </a:rPr>
              <a:t> 2016, Marcus Biel, </a:t>
            </a:r>
            <a:r>
              <a:rPr kumimoji="0" lang="af-ZA" sz="4000" b="0" i="0" u="none" strike="noStrike" cap="none" spc="0" normalizeH="0" baseline="0" dirty="0" smtClean="0">
                <a:ln>
                  <a:noFill/>
                </a:ln>
                <a:solidFill>
                  <a:schemeClr val="tx2">
                    <a:lumMod val="60000"/>
                    <a:lumOff val="40000"/>
                  </a:schemeClr>
                </a:solidFill>
                <a:effectLst/>
                <a:uFillTx/>
                <a:latin typeface="+mn-lt"/>
                <a:ea typeface="+mn-ea"/>
                <a:cs typeface="+mn-cs"/>
                <a:sym typeface="Helvetica Light"/>
                <a:hlinkClick r:id="rId18"/>
              </a:rPr>
              <a:t>http://www.marcus-biel.com/</a:t>
            </a:r>
            <a:endParaRPr kumimoji="0" lang="en-US" sz="4000" b="0" i="0" u="none" strike="noStrike" cap="none" spc="0" normalizeH="0" baseline="0" dirty="0" smtClean="0">
              <a:ln>
                <a:noFill/>
              </a:ln>
              <a:solidFill>
                <a:schemeClr val="tx2">
                  <a:lumMod val="60000"/>
                  <a:lumOff val="40000"/>
                </a:schemeClr>
              </a:solidFill>
              <a:effectLst/>
              <a:uFillTx/>
              <a:latin typeface="+mn-lt"/>
              <a:ea typeface="+mn-ea"/>
              <a:cs typeface="+mn-cs"/>
              <a:sym typeface="Helvetica Ligh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825500" rtl="0" latinLnBrk="0">
        <a:lnSpc>
          <a:spcPct val="100000"/>
        </a:lnSpc>
        <a:spcBef>
          <a:spcPts val="0"/>
        </a:spcBef>
        <a:spcAft>
          <a:spcPts val="0"/>
        </a:spcAft>
        <a:buClrTx/>
        <a:buSzTx/>
        <a:buFontTx/>
        <a:buNone/>
        <a:tabLst/>
        <a:defRPr sz="16400" b="0" i="0" u="none" strike="noStrike" cap="none" spc="0" baseline="0">
          <a:ln>
            <a:noFill/>
          </a:ln>
          <a:solidFill>
            <a:srgbClr val="000000"/>
          </a:solidFill>
          <a:uFillTx/>
          <a:latin typeface="+mj-lt"/>
          <a:ea typeface="+mj-ea"/>
          <a:cs typeface="+mj-cs"/>
          <a:sym typeface="Helvetica Neue Thin"/>
        </a:defRPr>
      </a:lvl1pPr>
      <a:lvl2pPr marL="0" marR="0" indent="228600" algn="ctr" defTabSz="825500" rtl="0" latinLnBrk="0">
        <a:lnSpc>
          <a:spcPct val="100000"/>
        </a:lnSpc>
        <a:spcBef>
          <a:spcPts val="0"/>
        </a:spcBef>
        <a:spcAft>
          <a:spcPts val="0"/>
        </a:spcAft>
        <a:buClrTx/>
        <a:buSzTx/>
        <a:buFontTx/>
        <a:buNone/>
        <a:tabLst/>
        <a:defRPr sz="16400" b="0" i="0" u="none" strike="noStrike" cap="none" spc="0" baseline="0">
          <a:ln>
            <a:noFill/>
          </a:ln>
          <a:solidFill>
            <a:srgbClr val="000000"/>
          </a:solidFill>
          <a:uFillTx/>
          <a:latin typeface="+mj-lt"/>
          <a:ea typeface="+mj-ea"/>
          <a:cs typeface="+mj-cs"/>
          <a:sym typeface="Helvetica Neue Thin"/>
        </a:defRPr>
      </a:lvl2pPr>
      <a:lvl3pPr marL="0" marR="0" indent="457200" algn="ctr" defTabSz="825500" rtl="0" latinLnBrk="0">
        <a:lnSpc>
          <a:spcPct val="100000"/>
        </a:lnSpc>
        <a:spcBef>
          <a:spcPts val="0"/>
        </a:spcBef>
        <a:spcAft>
          <a:spcPts val="0"/>
        </a:spcAft>
        <a:buClrTx/>
        <a:buSzTx/>
        <a:buFontTx/>
        <a:buNone/>
        <a:tabLst/>
        <a:defRPr sz="16400" b="0" i="0" u="none" strike="noStrike" cap="none" spc="0" baseline="0">
          <a:ln>
            <a:noFill/>
          </a:ln>
          <a:solidFill>
            <a:srgbClr val="000000"/>
          </a:solidFill>
          <a:uFillTx/>
          <a:latin typeface="+mj-lt"/>
          <a:ea typeface="+mj-ea"/>
          <a:cs typeface="+mj-cs"/>
          <a:sym typeface="Helvetica Neue Thin"/>
        </a:defRPr>
      </a:lvl3pPr>
      <a:lvl4pPr marL="0" marR="0" indent="685800" algn="ctr" defTabSz="825500" rtl="0" latinLnBrk="0">
        <a:lnSpc>
          <a:spcPct val="100000"/>
        </a:lnSpc>
        <a:spcBef>
          <a:spcPts val="0"/>
        </a:spcBef>
        <a:spcAft>
          <a:spcPts val="0"/>
        </a:spcAft>
        <a:buClrTx/>
        <a:buSzTx/>
        <a:buFontTx/>
        <a:buNone/>
        <a:tabLst/>
        <a:defRPr sz="16400" b="0" i="0" u="none" strike="noStrike" cap="none" spc="0" baseline="0">
          <a:ln>
            <a:noFill/>
          </a:ln>
          <a:solidFill>
            <a:srgbClr val="000000"/>
          </a:solidFill>
          <a:uFillTx/>
          <a:latin typeface="+mj-lt"/>
          <a:ea typeface="+mj-ea"/>
          <a:cs typeface="+mj-cs"/>
          <a:sym typeface="Helvetica Neue Thin"/>
        </a:defRPr>
      </a:lvl4pPr>
      <a:lvl5pPr marL="0" marR="0" indent="914400" algn="ctr" defTabSz="825500" rtl="0" latinLnBrk="0">
        <a:lnSpc>
          <a:spcPct val="100000"/>
        </a:lnSpc>
        <a:spcBef>
          <a:spcPts val="0"/>
        </a:spcBef>
        <a:spcAft>
          <a:spcPts val="0"/>
        </a:spcAft>
        <a:buClrTx/>
        <a:buSzTx/>
        <a:buFontTx/>
        <a:buNone/>
        <a:tabLst/>
        <a:defRPr sz="16400" b="0" i="0" u="none" strike="noStrike" cap="none" spc="0" baseline="0">
          <a:ln>
            <a:noFill/>
          </a:ln>
          <a:solidFill>
            <a:srgbClr val="000000"/>
          </a:solidFill>
          <a:uFillTx/>
          <a:latin typeface="+mj-lt"/>
          <a:ea typeface="+mj-ea"/>
          <a:cs typeface="+mj-cs"/>
          <a:sym typeface="Helvetica Neue Thin"/>
        </a:defRPr>
      </a:lvl5pPr>
      <a:lvl6pPr marL="0" marR="0" indent="1143000" algn="ctr" defTabSz="825500" rtl="0" latinLnBrk="0">
        <a:lnSpc>
          <a:spcPct val="100000"/>
        </a:lnSpc>
        <a:spcBef>
          <a:spcPts val="0"/>
        </a:spcBef>
        <a:spcAft>
          <a:spcPts val="0"/>
        </a:spcAft>
        <a:buClrTx/>
        <a:buSzTx/>
        <a:buFontTx/>
        <a:buNone/>
        <a:tabLst/>
        <a:defRPr sz="16400" b="0" i="0" u="none" strike="noStrike" cap="none" spc="0" baseline="0">
          <a:ln>
            <a:noFill/>
          </a:ln>
          <a:solidFill>
            <a:srgbClr val="000000"/>
          </a:solidFill>
          <a:uFillTx/>
          <a:latin typeface="+mj-lt"/>
          <a:ea typeface="+mj-ea"/>
          <a:cs typeface="+mj-cs"/>
          <a:sym typeface="Helvetica Neue Thin"/>
        </a:defRPr>
      </a:lvl6pPr>
      <a:lvl7pPr marL="0" marR="0" indent="1371600" algn="ctr" defTabSz="825500" rtl="0" latinLnBrk="0">
        <a:lnSpc>
          <a:spcPct val="100000"/>
        </a:lnSpc>
        <a:spcBef>
          <a:spcPts val="0"/>
        </a:spcBef>
        <a:spcAft>
          <a:spcPts val="0"/>
        </a:spcAft>
        <a:buClrTx/>
        <a:buSzTx/>
        <a:buFontTx/>
        <a:buNone/>
        <a:tabLst/>
        <a:defRPr sz="16400" b="0" i="0" u="none" strike="noStrike" cap="none" spc="0" baseline="0">
          <a:ln>
            <a:noFill/>
          </a:ln>
          <a:solidFill>
            <a:srgbClr val="000000"/>
          </a:solidFill>
          <a:uFillTx/>
          <a:latin typeface="+mj-lt"/>
          <a:ea typeface="+mj-ea"/>
          <a:cs typeface="+mj-cs"/>
          <a:sym typeface="Helvetica Neue Thin"/>
        </a:defRPr>
      </a:lvl7pPr>
      <a:lvl8pPr marL="0" marR="0" indent="1600200" algn="ctr" defTabSz="825500" rtl="0" latinLnBrk="0">
        <a:lnSpc>
          <a:spcPct val="100000"/>
        </a:lnSpc>
        <a:spcBef>
          <a:spcPts val="0"/>
        </a:spcBef>
        <a:spcAft>
          <a:spcPts val="0"/>
        </a:spcAft>
        <a:buClrTx/>
        <a:buSzTx/>
        <a:buFontTx/>
        <a:buNone/>
        <a:tabLst/>
        <a:defRPr sz="16400" b="0" i="0" u="none" strike="noStrike" cap="none" spc="0" baseline="0">
          <a:ln>
            <a:noFill/>
          </a:ln>
          <a:solidFill>
            <a:srgbClr val="000000"/>
          </a:solidFill>
          <a:uFillTx/>
          <a:latin typeface="+mj-lt"/>
          <a:ea typeface="+mj-ea"/>
          <a:cs typeface="+mj-cs"/>
          <a:sym typeface="Helvetica Neue Thin"/>
        </a:defRPr>
      </a:lvl8pPr>
      <a:lvl9pPr marL="0" marR="0" indent="1828800" algn="ctr" defTabSz="825500" rtl="0" latinLnBrk="0">
        <a:lnSpc>
          <a:spcPct val="100000"/>
        </a:lnSpc>
        <a:spcBef>
          <a:spcPts val="0"/>
        </a:spcBef>
        <a:spcAft>
          <a:spcPts val="0"/>
        </a:spcAft>
        <a:buClrTx/>
        <a:buSzTx/>
        <a:buFontTx/>
        <a:buNone/>
        <a:tabLst/>
        <a:defRPr sz="16400" b="0" i="0" u="none" strike="noStrike" cap="none" spc="0" baseline="0">
          <a:ln>
            <a:noFill/>
          </a:ln>
          <a:solidFill>
            <a:srgbClr val="000000"/>
          </a:solidFill>
          <a:uFillTx/>
          <a:latin typeface="+mj-lt"/>
          <a:ea typeface="+mj-ea"/>
          <a:cs typeface="+mj-cs"/>
          <a:sym typeface="Helvetica Neue Thin"/>
        </a:defRPr>
      </a:lvl9pPr>
    </p:titleStyle>
    <p:bodyStyle>
      <a:lvl1pPr marL="928076" marR="0" indent="-928076" algn="l" defTabSz="825500" rtl="0" latinLnBrk="0">
        <a:lnSpc>
          <a:spcPct val="100000"/>
        </a:lnSpc>
        <a:spcBef>
          <a:spcPts val="5900"/>
        </a:spcBef>
        <a:spcAft>
          <a:spcPts val="0"/>
        </a:spcAft>
        <a:buClrTx/>
        <a:buSzPct val="75000"/>
        <a:buFontTx/>
        <a:buChar char="•"/>
        <a:tabLst/>
        <a:defRPr sz="7600" b="0" i="0" u="none" strike="noStrike" cap="none" spc="0" baseline="0">
          <a:ln>
            <a:noFill/>
          </a:ln>
          <a:solidFill>
            <a:srgbClr val="000000"/>
          </a:solidFill>
          <a:uFillTx/>
          <a:latin typeface="+mn-lt"/>
          <a:ea typeface="+mn-ea"/>
          <a:cs typeface="+mn-cs"/>
          <a:sym typeface="Helvetica Light"/>
        </a:defRPr>
      </a:lvl1pPr>
      <a:lvl2pPr marL="1563076" marR="0" indent="-928076" algn="l" defTabSz="825500" rtl="0" latinLnBrk="0">
        <a:lnSpc>
          <a:spcPct val="100000"/>
        </a:lnSpc>
        <a:spcBef>
          <a:spcPts val="5900"/>
        </a:spcBef>
        <a:spcAft>
          <a:spcPts val="0"/>
        </a:spcAft>
        <a:buClrTx/>
        <a:buSzPct val="75000"/>
        <a:buFontTx/>
        <a:buChar char="•"/>
        <a:tabLst/>
        <a:defRPr sz="7600" b="0" i="0" u="none" strike="noStrike" cap="none" spc="0" baseline="0">
          <a:ln>
            <a:noFill/>
          </a:ln>
          <a:solidFill>
            <a:srgbClr val="000000"/>
          </a:solidFill>
          <a:uFillTx/>
          <a:latin typeface="+mn-lt"/>
          <a:ea typeface="+mn-ea"/>
          <a:cs typeface="+mn-cs"/>
          <a:sym typeface="Helvetica Light"/>
        </a:defRPr>
      </a:lvl2pPr>
      <a:lvl3pPr marL="2198076" marR="0" indent="-928076" algn="l" defTabSz="825500" rtl="0" latinLnBrk="0">
        <a:lnSpc>
          <a:spcPct val="100000"/>
        </a:lnSpc>
        <a:spcBef>
          <a:spcPts val="5900"/>
        </a:spcBef>
        <a:spcAft>
          <a:spcPts val="0"/>
        </a:spcAft>
        <a:buClrTx/>
        <a:buSzPct val="75000"/>
        <a:buFontTx/>
        <a:buChar char="•"/>
        <a:tabLst/>
        <a:defRPr sz="7600" b="0" i="0" u="none" strike="noStrike" cap="none" spc="0" baseline="0">
          <a:ln>
            <a:noFill/>
          </a:ln>
          <a:solidFill>
            <a:srgbClr val="000000"/>
          </a:solidFill>
          <a:uFillTx/>
          <a:latin typeface="+mn-lt"/>
          <a:ea typeface="+mn-ea"/>
          <a:cs typeface="+mn-cs"/>
          <a:sym typeface="Helvetica Light"/>
        </a:defRPr>
      </a:lvl3pPr>
      <a:lvl4pPr marL="2833076" marR="0" indent="-928076" algn="l" defTabSz="825500" rtl="0" latinLnBrk="0">
        <a:lnSpc>
          <a:spcPct val="100000"/>
        </a:lnSpc>
        <a:spcBef>
          <a:spcPts val="5900"/>
        </a:spcBef>
        <a:spcAft>
          <a:spcPts val="0"/>
        </a:spcAft>
        <a:buClrTx/>
        <a:buSzPct val="75000"/>
        <a:buFontTx/>
        <a:buChar char="•"/>
        <a:tabLst/>
        <a:defRPr sz="7600" b="0" i="0" u="none" strike="noStrike" cap="none" spc="0" baseline="0">
          <a:ln>
            <a:noFill/>
          </a:ln>
          <a:solidFill>
            <a:srgbClr val="000000"/>
          </a:solidFill>
          <a:uFillTx/>
          <a:latin typeface="+mn-lt"/>
          <a:ea typeface="+mn-ea"/>
          <a:cs typeface="+mn-cs"/>
          <a:sym typeface="Helvetica Light"/>
        </a:defRPr>
      </a:lvl4pPr>
      <a:lvl5pPr marL="3468076" marR="0" indent="-928076" algn="l" defTabSz="825500" rtl="0" latinLnBrk="0">
        <a:lnSpc>
          <a:spcPct val="100000"/>
        </a:lnSpc>
        <a:spcBef>
          <a:spcPts val="5900"/>
        </a:spcBef>
        <a:spcAft>
          <a:spcPts val="0"/>
        </a:spcAft>
        <a:buClrTx/>
        <a:buSzPct val="75000"/>
        <a:buFontTx/>
        <a:buChar char="•"/>
        <a:tabLst/>
        <a:defRPr sz="7600" b="0" i="0" u="none" strike="noStrike" cap="none" spc="0" baseline="0">
          <a:ln>
            <a:noFill/>
          </a:ln>
          <a:solidFill>
            <a:srgbClr val="000000"/>
          </a:solidFill>
          <a:uFillTx/>
          <a:latin typeface="+mn-lt"/>
          <a:ea typeface="+mn-ea"/>
          <a:cs typeface="+mn-cs"/>
          <a:sym typeface="Helvetica Light"/>
        </a:defRPr>
      </a:lvl5pPr>
      <a:lvl6pPr marL="4103076" marR="0" indent="-928076" algn="l" defTabSz="825500" rtl="0" latinLnBrk="0">
        <a:lnSpc>
          <a:spcPct val="100000"/>
        </a:lnSpc>
        <a:spcBef>
          <a:spcPts val="5900"/>
        </a:spcBef>
        <a:spcAft>
          <a:spcPts val="0"/>
        </a:spcAft>
        <a:buClrTx/>
        <a:buSzPct val="75000"/>
        <a:buFontTx/>
        <a:buChar char="•"/>
        <a:tabLst/>
        <a:defRPr sz="7600" b="0" i="0" u="none" strike="noStrike" cap="none" spc="0" baseline="0">
          <a:ln>
            <a:noFill/>
          </a:ln>
          <a:solidFill>
            <a:srgbClr val="000000"/>
          </a:solidFill>
          <a:uFillTx/>
          <a:latin typeface="+mn-lt"/>
          <a:ea typeface="+mn-ea"/>
          <a:cs typeface="+mn-cs"/>
          <a:sym typeface="Helvetica Light"/>
        </a:defRPr>
      </a:lvl6pPr>
      <a:lvl7pPr marL="4738076" marR="0" indent="-928076" algn="l" defTabSz="825500" rtl="0" latinLnBrk="0">
        <a:lnSpc>
          <a:spcPct val="100000"/>
        </a:lnSpc>
        <a:spcBef>
          <a:spcPts val="5900"/>
        </a:spcBef>
        <a:spcAft>
          <a:spcPts val="0"/>
        </a:spcAft>
        <a:buClrTx/>
        <a:buSzPct val="75000"/>
        <a:buFontTx/>
        <a:buChar char="•"/>
        <a:tabLst/>
        <a:defRPr sz="7600" b="0" i="0" u="none" strike="noStrike" cap="none" spc="0" baseline="0">
          <a:ln>
            <a:noFill/>
          </a:ln>
          <a:solidFill>
            <a:srgbClr val="000000"/>
          </a:solidFill>
          <a:uFillTx/>
          <a:latin typeface="+mn-lt"/>
          <a:ea typeface="+mn-ea"/>
          <a:cs typeface="+mn-cs"/>
          <a:sym typeface="Helvetica Light"/>
        </a:defRPr>
      </a:lvl7pPr>
      <a:lvl8pPr marL="5373076" marR="0" indent="-928076" algn="l" defTabSz="825500" rtl="0" latinLnBrk="0">
        <a:lnSpc>
          <a:spcPct val="100000"/>
        </a:lnSpc>
        <a:spcBef>
          <a:spcPts val="5900"/>
        </a:spcBef>
        <a:spcAft>
          <a:spcPts val="0"/>
        </a:spcAft>
        <a:buClrTx/>
        <a:buSzPct val="75000"/>
        <a:buFontTx/>
        <a:buChar char="•"/>
        <a:tabLst/>
        <a:defRPr sz="7600" b="0" i="0" u="none" strike="noStrike" cap="none" spc="0" baseline="0">
          <a:ln>
            <a:noFill/>
          </a:ln>
          <a:solidFill>
            <a:srgbClr val="000000"/>
          </a:solidFill>
          <a:uFillTx/>
          <a:latin typeface="+mn-lt"/>
          <a:ea typeface="+mn-ea"/>
          <a:cs typeface="+mn-cs"/>
          <a:sym typeface="Helvetica Light"/>
        </a:defRPr>
      </a:lvl8pPr>
      <a:lvl9pPr marL="6008076" marR="0" indent="-928076" algn="l" defTabSz="825500" rtl="0" latinLnBrk="0">
        <a:lnSpc>
          <a:spcPct val="100000"/>
        </a:lnSpc>
        <a:spcBef>
          <a:spcPts val="5900"/>
        </a:spcBef>
        <a:spcAft>
          <a:spcPts val="0"/>
        </a:spcAft>
        <a:buClrTx/>
        <a:buSzPct val="75000"/>
        <a:buFontTx/>
        <a:buChar char="•"/>
        <a:tabLst/>
        <a:defRPr sz="7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sz="3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sz="3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sz="3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sz="3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sz="3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sz="3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sz="3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sz="3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sz="3400" b="0" i="0" u="none" strike="noStrike" cap="none" spc="0" baseline="0">
          <a:ln>
            <a:noFill/>
          </a:ln>
          <a:solidFill>
            <a:schemeClr val="tx1"/>
          </a:solidFill>
          <a:uFillTx/>
          <a:latin typeface="+mn-lt"/>
          <a:ea typeface="+mn-ea"/>
          <a:cs typeface="+mn-cs"/>
          <a:sym typeface="Helvetica Light"/>
        </a:defRPr>
      </a:lvl9pPr>
    </p:otherStyle>
  </p:txStyles>
  <p:extLst mod="1">
    <p:ext uri="{27BBF7A9-308A-43DC-89C8-2F10F3537804}">
      <p15:sldGuideLst xmlns:p15="http://schemas.microsoft.com/office/powerpoint/2012/main">
        <p15:guide id="1" pos="10240" userDrawn="1">
          <p15:clr>
            <a:srgbClr val="F26B43"/>
          </p15:clr>
        </p15:guide>
        <p15:guide id="2" orient="horz" pos="6400" userDrawn="1">
          <p15:clr>
            <a:srgbClr val="F26B43"/>
          </p15:clr>
        </p15:guide>
        <p15:guide id="3" orient="horz" pos="352" userDrawn="1">
          <p15:clr>
            <a:srgbClr val="F26B43"/>
          </p15:clr>
        </p15:guide>
        <p15:guide id="4" orient="horz" pos="8704" userDrawn="1">
          <p15:clr>
            <a:srgbClr val="F26B43"/>
          </p15:clr>
        </p15:guide>
        <p15:guide id="5" pos="1408" userDrawn="1">
          <p15:clr>
            <a:srgbClr val="F26B43"/>
          </p15:clr>
        </p15:guide>
        <p15:guide id="6" pos="1909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marcus-bie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arcus-bie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xfrm>
            <a:off x="3848099" y="3309144"/>
            <a:ext cx="21444520" cy="6197601"/>
          </a:xfrm>
          <a:prstGeom prst="rect">
            <a:avLst/>
          </a:prstGeom>
        </p:spPr>
        <p:txBody>
          <a:bodyPr>
            <a:normAutofit/>
          </a:bodyPr>
          <a:lstStyle>
            <a:lvl1pPr algn="r">
              <a:defRPr sz="17200">
                <a:solidFill>
                  <a:srgbClr val="059EE4"/>
                </a:solidFill>
                <a:latin typeface="Helvetica Neue Light"/>
                <a:ea typeface="Helvetica Neue Light"/>
                <a:cs typeface="Helvetica Neue Light"/>
                <a:sym typeface="Helvetica Neue Light"/>
              </a:defRPr>
            </a:lvl1pPr>
          </a:lstStyle>
          <a:p>
            <a:r>
              <a:rPr sz="25000" dirty="0" err="1"/>
              <a:t>ArrayList</a:t>
            </a:r>
            <a:endParaRPr sz="25000" dirty="0"/>
          </a:p>
        </p:txBody>
      </p:sp>
      <p:sp>
        <p:nvSpPr>
          <p:cNvPr id="147" name="Shape 147"/>
          <p:cNvSpPr>
            <a:spLocks noGrp="1"/>
          </p:cNvSpPr>
          <p:nvPr>
            <p:ph type="body" sz="quarter" idx="1"/>
          </p:nvPr>
        </p:nvSpPr>
        <p:spPr>
          <a:xfrm>
            <a:off x="3848099" y="10067962"/>
            <a:ext cx="21444520" cy="2116668"/>
          </a:xfrm>
          <a:prstGeom prst="rect">
            <a:avLst/>
          </a:prstGeom>
        </p:spPr>
        <p:txBody>
          <a:bodyPr>
            <a:normAutofit fontScale="92500" lnSpcReduction="20000"/>
          </a:bodyPr>
          <a:lstStyle/>
          <a:p>
            <a:pPr algn="r" defTabSz="627379">
              <a:defRPr sz="6536">
                <a:solidFill>
                  <a:srgbClr val="424242"/>
                </a:solidFill>
                <a:latin typeface="+mj-lt"/>
                <a:ea typeface="+mj-ea"/>
                <a:cs typeface="+mj-cs"/>
                <a:sym typeface="Helvetica Neue Thin"/>
              </a:defRPr>
            </a:pPr>
            <a:r>
              <a:rPr sz="10800" dirty="0"/>
              <a:t>Marcus Biel, Software </a:t>
            </a:r>
            <a:r>
              <a:rPr sz="10800" dirty="0" smtClean="0"/>
              <a:t>Craftsman</a:t>
            </a:r>
            <a:r>
              <a:rPr dirty="0"/>
              <a:t/>
            </a:r>
            <a:br>
              <a:rPr dirty="0"/>
            </a:br>
            <a:endParaRPr u="sng" dirty="0">
              <a:hlinkClick r:id="rId3"/>
            </a:endParaRPr>
          </a:p>
        </p:txBody>
      </p:sp>
      <p:sp>
        <p:nvSpPr>
          <p:cNvPr id="3" name="TextBox 2"/>
          <p:cNvSpPr txBox="1"/>
          <p:nvPr/>
        </p:nvSpPr>
        <p:spPr>
          <a:xfrm>
            <a:off x="11495868" y="11653083"/>
            <a:ext cx="13820023" cy="13678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de-DE" sz="8000" b="1" dirty="0">
                <a:solidFill>
                  <a:srgbClr val="FFC000"/>
                </a:solidFill>
                <a:hlinkClick r:id="rId4"/>
              </a:rPr>
              <a:t>http://</a:t>
            </a:r>
            <a:r>
              <a:rPr lang="de-DE" sz="8000" b="1" dirty="0" smtClean="0">
                <a:solidFill>
                  <a:srgbClr val="FFC000"/>
                </a:solidFill>
                <a:hlinkClick r:id="rId4"/>
              </a:rPr>
              <a:t>www.marcus-biel.com</a:t>
            </a:r>
            <a:endParaRPr lang="de-DE" sz="8000" b="1"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err="1"/>
              <a:t>ArrayList</a:t>
            </a:r>
            <a:r>
              <a:rPr dirty="0"/>
              <a:t> Capacity</a:t>
            </a:r>
          </a:p>
        </p:txBody>
      </p:sp>
      <p:sp>
        <p:nvSpPr>
          <p:cNvPr id="337" name="Shape 337"/>
          <p:cNvSpPr/>
          <p:nvPr/>
        </p:nvSpPr>
        <p:spPr>
          <a:xfrm>
            <a:off x="1197737" y="1965055"/>
            <a:ext cx="2535750"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…10</a:t>
            </a:r>
          </a:p>
        </p:txBody>
      </p:sp>
      <p:sp>
        <p:nvSpPr>
          <p:cNvPr id="2" name="TextBox 1"/>
          <p:cNvSpPr txBox="1"/>
          <p:nvPr/>
        </p:nvSpPr>
        <p:spPr>
          <a:xfrm>
            <a:off x="2636666" y="10227060"/>
            <a:ext cx="25587667"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Let’s say you want to add one hundred elements to </a:t>
            </a:r>
            <a:endParaRPr lang="en-US" b="1" dirty="0" smtClean="0"/>
          </a:p>
          <a:p>
            <a:r>
              <a:rPr lang="en-US" b="1" dirty="0" smtClean="0"/>
              <a:t>an </a:t>
            </a:r>
            <a:r>
              <a:rPr lang="en-US" b="1" dirty="0" err="1"/>
              <a:t>ArrayList</a:t>
            </a:r>
            <a:r>
              <a:rPr lang="en-US" b="1" dirty="0"/>
              <a:t> of an initial capacity of ten. </a:t>
            </a:r>
            <a:endParaRPr lang="en-US" b="1" dirty="0" smtClean="0"/>
          </a:p>
          <a:p>
            <a:r>
              <a:rPr lang="en-US" b="1" dirty="0" smtClean="0"/>
              <a:t>As </a:t>
            </a:r>
            <a:r>
              <a:rPr lang="en-US" b="1" dirty="0"/>
              <a:t>the list grows, the system will create six more arrays </a:t>
            </a:r>
            <a:endParaRPr lang="en-US" b="1" dirty="0" smtClean="0"/>
          </a:p>
          <a:p>
            <a:r>
              <a:rPr lang="en-US" b="1" dirty="0" smtClean="0"/>
              <a:t>to </a:t>
            </a:r>
            <a:r>
              <a:rPr lang="en-US" b="1" dirty="0"/>
              <a:t>take the place of the first</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337"/>
                                        </p:tgtEl>
                                        <p:attrNameLst>
                                          <p:attrName>style.visibility</p:attrName>
                                        </p:attrNameLst>
                                      </p:cBhvr>
                                      <p:to>
                                        <p:strVal val="visible"/>
                                      </p:to>
                                    </p:set>
                                    <p:animEffect transition="in" filter="wipe(left)">
                                      <p:cBhvr>
                                        <p:cTn id="7" dur="499"/>
                                        <p:tgtEl>
                                          <p:spTgt spid="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 grpId="1"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Shape 342"/>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err="1"/>
              <a:t>ArrayList</a:t>
            </a:r>
            <a:r>
              <a:rPr dirty="0"/>
              <a:t> Capacity</a:t>
            </a:r>
          </a:p>
        </p:txBody>
      </p:sp>
      <p:sp>
        <p:nvSpPr>
          <p:cNvPr id="343" name="Shape 343"/>
          <p:cNvSpPr/>
          <p:nvPr/>
        </p:nvSpPr>
        <p:spPr>
          <a:xfrm>
            <a:off x="1197737" y="3768655"/>
            <a:ext cx="380744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…15</a:t>
            </a:r>
          </a:p>
        </p:txBody>
      </p:sp>
      <p:sp>
        <p:nvSpPr>
          <p:cNvPr id="344" name="Shape 344"/>
          <p:cNvSpPr/>
          <p:nvPr/>
        </p:nvSpPr>
        <p:spPr>
          <a:xfrm>
            <a:off x="1197737" y="1965055"/>
            <a:ext cx="2535750"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…10</a:t>
            </a:r>
          </a:p>
        </p:txBody>
      </p:sp>
      <p:sp>
        <p:nvSpPr>
          <p:cNvPr id="2" name="TextBox 1"/>
          <p:cNvSpPr txBox="1"/>
          <p:nvPr/>
        </p:nvSpPr>
        <p:spPr>
          <a:xfrm>
            <a:off x="5475413" y="11287519"/>
            <a:ext cx="21586572" cy="1275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First one array that can hold fifteen elements </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343"/>
                                        </p:tgtEl>
                                        <p:attrNameLst>
                                          <p:attrName>style.visibility</p:attrName>
                                        </p:attrNameLst>
                                      </p:cBhvr>
                                      <p:to>
                                        <p:strVal val="visible"/>
                                      </p:to>
                                    </p:set>
                                    <p:animEffect transition="in" filter="wipe(left)">
                                      <p:cBhvr>
                                        <p:cTn id="7" dur="499"/>
                                        <p:tgtEl>
                                          <p:spTgt spid="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 grpId="1"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Shape 349"/>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err="1"/>
              <a:t>ArrayList</a:t>
            </a:r>
            <a:r>
              <a:rPr dirty="0"/>
              <a:t> Capacity</a:t>
            </a:r>
          </a:p>
        </p:txBody>
      </p:sp>
      <p:sp>
        <p:nvSpPr>
          <p:cNvPr id="350" name="Shape 350"/>
          <p:cNvSpPr/>
          <p:nvPr/>
        </p:nvSpPr>
        <p:spPr>
          <a:xfrm>
            <a:off x="1197737" y="5582044"/>
            <a:ext cx="571500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…22</a:t>
            </a:r>
          </a:p>
        </p:txBody>
      </p:sp>
      <p:sp>
        <p:nvSpPr>
          <p:cNvPr id="351" name="Shape 351"/>
          <p:cNvSpPr/>
          <p:nvPr/>
        </p:nvSpPr>
        <p:spPr>
          <a:xfrm>
            <a:off x="1197737" y="3768655"/>
            <a:ext cx="380744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…15</a:t>
            </a:r>
          </a:p>
        </p:txBody>
      </p:sp>
      <p:sp>
        <p:nvSpPr>
          <p:cNvPr id="352" name="Shape 352"/>
          <p:cNvSpPr/>
          <p:nvPr/>
        </p:nvSpPr>
        <p:spPr>
          <a:xfrm>
            <a:off x="1197737" y="1965055"/>
            <a:ext cx="2535750"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…10</a:t>
            </a:r>
          </a:p>
        </p:txBody>
      </p:sp>
      <p:sp>
        <p:nvSpPr>
          <p:cNvPr id="2" name="TextBox 1"/>
          <p:cNvSpPr txBox="1"/>
          <p:nvPr/>
        </p:nvSpPr>
        <p:spPr>
          <a:xfrm>
            <a:off x="4421439" y="11274819"/>
            <a:ext cx="23694521" cy="1275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…then one for a maximum of twenty two elements</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350"/>
                                        </p:tgtEl>
                                        <p:attrNameLst>
                                          <p:attrName>style.visibility</p:attrName>
                                        </p:attrNameLst>
                                      </p:cBhvr>
                                      <p:to>
                                        <p:strVal val="visible"/>
                                      </p:to>
                                    </p:set>
                                    <p:animEffect transition="in" filter="wipe(left)">
                                      <p:cBhvr>
                                        <p:cTn id="7" dur="499"/>
                                        <p:tgtEl>
                                          <p:spTgt spid="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 grpId="1"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Shape 357"/>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err="1"/>
              <a:t>ArrayList</a:t>
            </a:r>
            <a:r>
              <a:rPr dirty="0"/>
              <a:t> Capacity</a:t>
            </a:r>
          </a:p>
        </p:txBody>
      </p:sp>
      <p:sp>
        <p:nvSpPr>
          <p:cNvPr id="358" name="Shape 358"/>
          <p:cNvSpPr/>
          <p:nvPr/>
        </p:nvSpPr>
        <p:spPr>
          <a:xfrm>
            <a:off x="1197737" y="5582044"/>
            <a:ext cx="571500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…22</a:t>
            </a:r>
          </a:p>
        </p:txBody>
      </p:sp>
      <p:sp>
        <p:nvSpPr>
          <p:cNvPr id="359" name="Shape 359"/>
          <p:cNvSpPr/>
          <p:nvPr/>
        </p:nvSpPr>
        <p:spPr>
          <a:xfrm>
            <a:off x="1197737" y="3768655"/>
            <a:ext cx="380744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…15</a:t>
            </a:r>
          </a:p>
        </p:txBody>
      </p:sp>
      <p:sp>
        <p:nvSpPr>
          <p:cNvPr id="360" name="Shape 360"/>
          <p:cNvSpPr/>
          <p:nvPr/>
        </p:nvSpPr>
        <p:spPr>
          <a:xfrm>
            <a:off x="1197737" y="1965055"/>
            <a:ext cx="2535750"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…10</a:t>
            </a:r>
          </a:p>
        </p:txBody>
      </p:sp>
      <p:sp>
        <p:nvSpPr>
          <p:cNvPr id="361" name="Shape 361"/>
          <p:cNvSpPr/>
          <p:nvPr/>
        </p:nvSpPr>
        <p:spPr>
          <a:xfrm>
            <a:off x="1197737" y="7395434"/>
            <a:ext cx="8572501"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…33</a:t>
            </a:r>
          </a:p>
        </p:txBody>
      </p:sp>
      <p:sp>
        <p:nvSpPr>
          <p:cNvPr id="2" name="TextBox 1"/>
          <p:cNvSpPr txBox="1"/>
          <p:nvPr/>
        </p:nvSpPr>
        <p:spPr>
          <a:xfrm>
            <a:off x="6002802" y="11363719"/>
            <a:ext cx="20531796" cy="1275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…then arrays with a capacity of thirty three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361"/>
                                        </p:tgtEl>
                                        <p:attrNameLst>
                                          <p:attrName>style.visibility</p:attrName>
                                        </p:attrNameLst>
                                      </p:cBhvr>
                                      <p:to>
                                        <p:strVal val="visible"/>
                                      </p:to>
                                    </p:set>
                                    <p:animEffect transition="in" filter="wipe(left)">
                                      <p:cBhvr>
                                        <p:cTn id="7" dur="499"/>
                                        <p:tgtEl>
                                          <p:spTgt spid="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 grpId="1"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hape 366"/>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err="1"/>
              <a:t>ArrayList</a:t>
            </a:r>
            <a:r>
              <a:rPr dirty="0"/>
              <a:t> Capacity</a:t>
            </a:r>
          </a:p>
        </p:txBody>
      </p:sp>
      <p:sp>
        <p:nvSpPr>
          <p:cNvPr id="367" name="Shape 367"/>
          <p:cNvSpPr/>
          <p:nvPr/>
        </p:nvSpPr>
        <p:spPr>
          <a:xfrm>
            <a:off x="1197737" y="9208822"/>
            <a:ext cx="1286510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…49</a:t>
            </a:r>
          </a:p>
        </p:txBody>
      </p:sp>
      <p:sp>
        <p:nvSpPr>
          <p:cNvPr id="368" name="Shape 368"/>
          <p:cNvSpPr/>
          <p:nvPr/>
        </p:nvSpPr>
        <p:spPr>
          <a:xfrm>
            <a:off x="1197737" y="5582044"/>
            <a:ext cx="571500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…22</a:t>
            </a:r>
          </a:p>
        </p:txBody>
      </p:sp>
      <p:sp>
        <p:nvSpPr>
          <p:cNvPr id="369" name="Shape 369"/>
          <p:cNvSpPr/>
          <p:nvPr/>
        </p:nvSpPr>
        <p:spPr>
          <a:xfrm>
            <a:off x="1197737" y="3768655"/>
            <a:ext cx="380744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…15</a:t>
            </a:r>
          </a:p>
        </p:txBody>
      </p:sp>
      <p:sp>
        <p:nvSpPr>
          <p:cNvPr id="370" name="Shape 370"/>
          <p:cNvSpPr/>
          <p:nvPr/>
        </p:nvSpPr>
        <p:spPr>
          <a:xfrm>
            <a:off x="1197737" y="1965055"/>
            <a:ext cx="2535750"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…10</a:t>
            </a:r>
          </a:p>
        </p:txBody>
      </p:sp>
      <p:sp>
        <p:nvSpPr>
          <p:cNvPr id="371" name="Shape 371"/>
          <p:cNvSpPr/>
          <p:nvPr/>
        </p:nvSpPr>
        <p:spPr>
          <a:xfrm>
            <a:off x="1197737" y="7395434"/>
            <a:ext cx="8572501"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…33</a:t>
            </a:r>
          </a:p>
        </p:txBody>
      </p:sp>
      <p:sp>
        <p:nvSpPr>
          <p:cNvPr id="2" name="TextBox 1"/>
          <p:cNvSpPr txBox="1"/>
          <p:nvPr/>
        </p:nvSpPr>
        <p:spPr>
          <a:xfrm>
            <a:off x="12997133" y="11770119"/>
            <a:ext cx="6619334" cy="1275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 …forty nine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367"/>
                                        </p:tgtEl>
                                        <p:attrNameLst>
                                          <p:attrName>style.visibility</p:attrName>
                                        </p:attrNameLst>
                                      </p:cBhvr>
                                      <p:to>
                                        <p:strVal val="visible"/>
                                      </p:to>
                                    </p:set>
                                    <p:animEffect transition="in" filter="wipe(left)">
                                      <p:cBhvr>
                                        <p:cTn id="7" dur="499"/>
                                        <p:tgtEl>
                                          <p:spTgt spid="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 grpId="1"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Shape 376"/>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err="1"/>
              <a:t>ArrayList</a:t>
            </a:r>
            <a:r>
              <a:rPr dirty="0"/>
              <a:t> Capacity</a:t>
            </a:r>
          </a:p>
        </p:txBody>
      </p:sp>
      <p:sp>
        <p:nvSpPr>
          <p:cNvPr id="377" name="Shape 377"/>
          <p:cNvSpPr/>
          <p:nvPr/>
        </p:nvSpPr>
        <p:spPr>
          <a:xfrm>
            <a:off x="1197737" y="11022212"/>
            <a:ext cx="1930400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…73</a:t>
            </a:r>
          </a:p>
        </p:txBody>
      </p:sp>
      <p:sp>
        <p:nvSpPr>
          <p:cNvPr id="378" name="Shape 378"/>
          <p:cNvSpPr/>
          <p:nvPr/>
        </p:nvSpPr>
        <p:spPr>
          <a:xfrm>
            <a:off x="1197737" y="9208822"/>
            <a:ext cx="1286510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…49</a:t>
            </a:r>
          </a:p>
        </p:txBody>
      </p:sp>
      <p:sp>
        <p:nvSpPr>
          <p:cNvPr id="379" name="Shape 379"/>
          <p:cNvSpPr/>
          <p:nvPr/>
        </p:nvSpPr>
        <p:spPr>
          <a:xfrm>
            <a:off x="1197737" y="5582044"/>
            <a:ext cx="571500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…22</a:t>
            </a:r>
          </a:p>
        </p:txBody>
      </p:sp>
      <p:sp>
        <p:nvSpPr>
          <p:cNvPr id="380" name="Shape 380"/>
          <p:cNvSpPr/>
          <p:nvPr/>
        </p:nvSpPr>
        <p:spPr>
          <a:xfrm>
            <a:off x="1197737" y="3768655"/>
            <a:ext cx="380744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…15</a:t>
            </a:r>
          </a:p>
        </p:txBody>
      </p:sp>
      <p:sp>
        <p:nvSpPr>
          <p:cNvPr id="381" name="Shape 381"/>
          <p:cNvSpPr/>
          <p:nvPr/>
        </p:nvSpPr>
        <p:spPr>
          <a:xfrm>
            <a:off x="1197737" y="1965055"/>
            <a:ext cx="2535750"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…10</a:t>
            </a:r>
          </a:p>
        </p:txBody>
      </p:sp>
      <p:sp>
        <p:nvSpPr>
          <p:cNvPr id="382" name="Shape 382"/>
          <p:cNvSpPr/>
          <p:nvPr/>
        </p:nvSpPr>
        <p:spPr>
          <a:xfrm>
            <a:off x="1197737" y="7395434"/>
            <a:ext cx="8572501"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…33</a:t>
            </a:r>
          </a:p>
        </p:txBody>
      </p:sp>
      <p:sp>
        <p:nvSpPr>
          <p:cNvPr id="2" name="TextBox 1"/>
          <p:cNvSpPr txBox="1"/>
          <p:nvPr/>
        </p:nvSpPr>
        <p:spPr>
          <a:xfrm>
            <a:off x="12231699" y="14526019"/>
            <a:ext cx="8150201" cy="1275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…seventy three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377"/>
                                        </p:tgtEl>
                                        <p:attrNameLst>
                                          <p:attrName>style.visibility</p:attrName>
                                        </p:attrNameLst>
                                      </p:cBhvr>
                                      <p:to>
                                        <p:strVal val="visible"/>
                                      </p:to>
                                    </p:set>
                                    <p:animEffect transition="in" filter="wipe(left)">
                                      <p:cBhvr>
                                        <p:cTn id="7" dur="499"/>
                                        <p:tgtEl>
                                          <p:spTgt spid="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 grpId="1"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Shape 387"/>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err="1"/>
              <a:t>ArrayList</a:t>
            </a:r>
            <a:r>
              <a:rPr dirty="0"/>
              <a:t> Capacity</a:t>
            </a:r>
          </a:p>
        </p:txBody>
      </p:sp>
      <p:sp>
        <p:nvSpPr>
          <p:cNvPr id="388" name="Shape 388"/>
          <p:cNvSpPr/>
          <p:nvPr/>
        </p:nvSpPr>
        <p:spPr>
          <a:xfrm>
            <a:off x="511937" y="11464001"/>
            <a:ext cx="28633357"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…109</a:t>
            </a:r>
          </a:p>
        </p:txBody>
      </p:sp>
      <p:sp>
        <p:nvSpPr>
          <p:cNvPr id="389" name="Shape 389"/>
          <p:cNvSpPr/>
          <p:nvPr/>
        </p:nvSpPr>
        <p:spPr>
          <a:xfrm>
            <a:off x="511937" y="9650612"/>
            <a:ext cx="1930400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…73</a:t>
            </a:r>
          </a:p>
        </p:txBody>
      </p:sp>
      <p:sp>
        <p:nvSpPr>
          <p:cNvPr id="390" name="Shape 390"/>
          <p:cNvSpPr/>
          <p:nvPr/>
        </p:nvSpPr>
        <p:spPr>
          <a:xfrm>
            <a:off x="511937" y="7837222"/>
            <a:ext cx="1286510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…49</a:t>
            </a:r>
          </a:p>
        </p:txBody>
      </p:sp>
      <p:sp>
        <p:nvSpPr>
          <p:cNvPr id="391" name="Shape 391"/>
          <p:cNvSpPr/>
          <p:nvPr/>
        </p:nvSpPr>
        <p:spPr>
          <a:xfrm>
            <a:off x="511937" y="4210444"/>
            <a:ext cx="571500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…22</a:t>
            </a:r>
          </a:p>
        </p:txBody>
      </p:sp>
      <p:sp>
        <p:nvSpPr>
          <p:cNvPr id="392" name="Shape 392"/>
          <p:cNvSpPr/>
          <p:nvPr/>
        </p:nvSpPr>
        <p:spPr>
          <a:xfrm>
            <a:off x="511937" y="2397055"/>
            <a:ext cx="3807441" cy="118918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…15</a:t>
            </a:r>
          </a:p>
        </p:txBody>
      </p:sp>
      <p:sp>
        <p:nvSpPr>
          <p:cNvPr id="393" name="Shape 393"/>
          <p:cNvSpPr/>
          <p:nvPr/>
        </p:nvSpPr>
        <p:spPr>
          <a:xfrm>
            <a:off x="511937" y="593455"/>
            <a:ext cx="2535750"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p>
            <a:pPr lvl="1" algn="r">
              <a:defRPr sz="7000">
                <a:solidFill>
                  <a:srgbClr val="424242"/>
                </a:solidFill>
                <a:latin typeface="Helvetica Neue Light"/>
                <a:ea typeface="Helvetica Neue Light"/>
                <a:cs typeface="Helvetica Neue Light"/>
                <a:sym typeface="Helvetica Neue Light"/>
              </a:defRPr>
            </a:pPr>
            <a:r>
              <a:t>…10</a:t>
            </a:r>
          </a:p>
        </p:txBody>
      </p:sp>
      <p:sp>
        <p:nvSpPr>
          <p:cNvPr id="394" name="Shape 394"/>
          <p:cNvSpPr/>
          <p:nvPr/>
        </p:nvSpPr>
        <p:spPr>
          <a:xfrm>
            <a:off x="511937" y="6023834"/>
            <a:ext cx="8572501" cy="118918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lvl1pPr algn="r">
              <a:defRPr sz="7000">
                <a:solidFill>
                  <a:srgbClr val="424242"/>
                </a:solidFill>
                <a:latin typeface="Helvetica Neue Light"/>
                <a:ea typeface="Helvetica Neue Light"/>
                <a:cs typeface="Helvetica Neue Light"/>
                <a:sym typeface="Helvetica Neue Light"/>
              </a:defRPr>
            </a:lvl1pPr>
          </a:lstStyle>
          <a:p>
            <a:r>
              <a:t>…33</a:t>
            </a:r>
          </a:p>
        </p:txBody>
      </p:sp>
      <p:sp>
        <p:nvSpPr>
          <p:cNvPr id="2" name="TextBox 1"/>
          <p:cNvSpPr txBox="1"/>
          <p:nvPr/>
        </p:nvSpPr>
        <p:spPr>
          <a:xfrm>
            <a:off x="6884682" y="13503660"/>
            <a:ext cx="19377634"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and finally one hundred and nine </a:t>
            </a:r>
            <a:r>
              <a:rPr lang="en-US" b="1" dirty="0" smtClean="0"/>
              <a:t>elements</a:t>
            </a:r>
          </a:p>
          <a:p>
            <a:r>
              <a:rPr lang="en-US" b="1" dirty="0" smtClean="0"/>
              <a:t> </a:t>
            </a:r>
            <a:r>
              <a:rPr lang="en-US" b="1" dirty="0"/>
              <a:t>to hold the growing list. </a:t>
            </a:r>
            <a:endParaRPr lang="en-US" b="1" dirty="0" smtClean="0"/>
          </a:p>
          <a:p>
            <a:r>
              <a:rPr lang="en-US" b="1" dirty="0" smtClean="0"/>
              <a:t>These </a:t>
            </a:r>
            <a:r>
              <a:rPr lang="en-US" b="1" dirty="0"/>
              <a:t>restructuring arrangements can </a:t>
            </a:r>
            <a:endParaRPr lang="en-US" b="1" dirty="0" smtClean="0"/>
          </a:p>
          <a:p>
            <a:r>
              <a:rPr lang="en-US" b="1" dirty="0" smtClean="0"/>
              <a:t>negatively </a:t>
            </a:r>
            <a:r>
              <a:rPr lang="en-US" b="1" dirty="0"/>
              <a:t>impact performance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388"/>
                                        </p:tgtEl>
                                        <p:attrNameLst>
                                          <p:attrName>style.visibility</p:attrName>
                                        </p:attrNameLst>
                                      </p:cBhvr>
                                      <p:to>
                                        <p:strVal val="visible"/>
                                      </p:to>
                                    </p:set>
                                    <p:animEffect transition="in" filter="wipe(left)">
                                      <p:cBhvr>
                                        <p:cTn id="7" dur="600"/>
                                        <p:tgtEl>
                                          <p:spTgt spid="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 grpId="1"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Shape 399"/>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ArrayList</a:t>
            </a:r>
            <a:r>
              <a:rPr dirty="0"/>
              <a:t> Capacity</a:t>
            </a:r>
          </a:p>
        </p:txBody>
      </p:sp>
      <p:sp>
        <p:nvSpPr>
          <p:cNvPr id="398" name="Shape 398"/>
          <p:cNvSpPr>
            <a:spLocks noGrp="1"/>
          </p:cNvSpPr>
          <p:nvPr>
            <p:ph type="body" idx="1"/>
          </p:nvPr>
        </p:nvSpPr>
        <p:spPr>
          <a:xfrm>
            <a:off x="1714100" y="3472699"/>
            <a:ext cx="29160001" cy="3240001"/>
          </a:xfrm>
          <a:prstGeom prst="rect">
            <a:avLst/>
          </a:prstGeom>
        </p:spPr>
        <p:txBody>
          <a:bodyPr/>
          <a:lstStyle/>
          <a:p>
            <a:pPr marL="0" indent="0" algn="ctr" defTabSz="457200">
              <a:spcBef>
                <a:spcPts val="0"/>
              </a:spcBef>
              <a:buSzTx/>
              <a:buNone/>
              <a:defRPr sz="6600">
                <a:latin typeface="Menlo"/>
                <a:ea typeface="Menlo"/>
                <a:cs typeface="Menlo"/>
                <a:sym typeface="Menlo"/>
              </a:defRPr>
            </a:pPr>
            <a:r>
              <a:rPr dirty="0"/>
              <a:t>List&lt;String&gt; </a:t>
            </a:r>
            <a:r>
              <a:rPr dirty="0" err="1"/>
              <a:t>myList</a:t>
            </a:r>
            <a:r>
              <a:rPr dirty="0"/>
              <a:t> = </a:t>
            </a:r>
            <a:r>
              <a:rPr b="1" dirty="0">
                <a:solidFill>
                  <a:srgbClr val="011993"/>
                </a:solidFill>
              </a:rPr>
              <a:t>new </a:t>
            </a:r>
            <a:r>
              <a:rPr dirty="0" err="1"/>
              <a:t>ArrayList</a:t>
            </a:r>
            <a:r>
              <a:rPr dirty="0"/>
              <a:t>&lt;&gt;(</a:t>
            </a:r>
            <a:r>
              <a:rPr b="1" i="1" dirty="0">
                <a:solidFill>
                  <a:srgbClr val="7B248D"/>
                </a:solidFill>
              </a:rPr>
              <a:t>INITIAL_CAPACITY</a:t>
            </a:r>
            <a:r>
              <a:rPr dirty="0"/>
              <a:t>);</a:t>
            </a:r>
          </a:p>
        </p:txBody>
      </p:sp>
      <p:sp>
        <p:nvSpPr>
          <p:cNvPr id="2" name="TextBox 1"/>
          <p:cNvSpPr txBox="1"/>
          <p:nvPr/>
        </p:nvSpPr>
        <p:spPr>
          <a:xfrm>
            <a:off x="1628206" y="9729646"/>
            <a:ext cx="29280985" cy="3553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You can instantly create an Array of the correct size to minimize </a:t>
            </a:r>
            <a:endParaRPr lang="en-US" b="1" dirty="0" smtClean="0"/>
          </a:p>
          <a:p>
            <a:r>
              <a:rPr lang="en-US" b="1" dirty="0" smtClean="0"/>
              <a:t>these </a:t>
            </a:r>
            <a:r>
              <a:rPr lang="en-US" b="1" dirty="0"/>
              <a:t>merging activities by </a:t>
            </a:r>
            <a:endParaRPr lang="en-US" b="1" dirty="0" smtClean="0"/>
          </a:p>
          <a:p>
            <a:r>
              <a:rPr lang="en-US" b="1" dirty="0" smtClean="0"/>
              <a:t>defining </a:t>
            </a:r>
            <a:r>
              <a:rPr lang="en-US" b="1" dirty="0"/>
              <a:t>the correct capacity at creation time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type="lt">
                                    <p:tmAbs val="100"/>
                                  </p:iterate>
                                  <p:childTnLst>
                                    <p:set>
                                      <p:cBhvr>
                                        <p:cTn id="6" fill="hold"/>
                                        <p:tgtEl>
                                          <p:spTgt spid="3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 grpId="1"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Shape 404"/>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ArrayList</a:t>
            </a:r>
            <a:r>
              <a:rPr dirty="0"/>
              <a:t> Capacity</a:t>
            </a:r>
          </a:p>
        </p:txBody>
      </p:sp>
      <p:sp>
        <p:nvSpPr>
          <p:cNvPr id="406" name="Shape 406"/>
          <p:cNvSpPr>
            <a:spLocks noGrp="1"/>
          </p:cNvSpPr>
          <p:nvPr>
            <p:ph type="body" idx="1"/>
          </p:nvPr>
        </p:nvSpPr>
        <p:spPr>
          <a:xfrm>
            <a:off x="1714100" y="3472699"/>
            <a:ext cx="29160001" cy="3240001"/>
          </a:xfrm>
          <a:prstGeom prst="rect">
            <a:avLst/>
          </a:prstGeom>
        </p:spPr>
        <p:txBody>
          <a:bodyPr/>
          <a:lstStyle/>
          <a:p>
            <a:pPr marL="0" indent="0" algn="ctr" defTabSz="457200">
              <a:spcBef>
                <a:spcPts val="0"/>
              </a:spcBef>
              <a:buSzTx/>
              <a:buNone/>
              <a:defRPr sz="6600">
                <a:latin typeface="Menlo"/>
                <a:ea typeface="Menlo"/>
                <a:cs typeface="Menlo"/>
                <a:sym typeface="Menlo"/>
              </a:defRPr>
            </a:pPr>
            <a:r>
              <a:rPr dirty="0"/>
              <a:t>List&lt;String&gt; </a:t>
            </a:r>
            <a:r>
              <a:rPr dirty="0" err="1"/>
              <a:t>myList</a:t>
            </a:r>
            <a:r>
              <a:rPr dirty="0"/>
              <a:t> = </a:t>
            </a:r>
            <a:r>
              <a:rPr b="1" dirty="0">
                <a:solidFill>
                  <a:srgbClr val="011993"/>
                </a:solidFill>
              </a:rPr>
              <a:t>new </a:t>
            </a:r>
            <a:r>
              <a:rPr dirty="0" err="1"/>
              <a:t>ArrayList</a:t>
            </a:r>
            <a:r>
              <a:rPr dirty="0"/>
              <a:t>&lt;&gt;(</a:t>
            </a:r>
            <a:r>
              <a:rPr b="1" i="1" dirty="0">
                <a:solidFill>
                  <a:srgbClr val="7B248D"/>
                </a:solidFill>
              </a:rPr>
              <a:t>INITIAL_CAPACITY</a:t>
            </a:r>
            <a:r>
              <a:rPr dirty="0"/>
              <a:t>);</a:t>
            </a:r>
          </a:p>
        </p:txBody>
      </p:sp>
      <p:sp>
        <p:nvSpPr>
          <p:cNvPr id="3" name="TextBox 2"/>
          <p:cNvSpPr txBox="1"/>
          <p:nvPr/>
        </p:nvSpPr>
        <p:spPr>
          <a:xfrm>
            <a:off x="470037" y="9619574"/>
            <a:ext cx="31597324" cy="58306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In case you don’t know the final size of the </a:t>
            </a:r>
            <a:r>
              <a:rPr lang="en-US" b="1" dirty="0" err="1"/>
              <a:t>ArrayList</a:t>
            </a:r>
            <a:r>
              <a:rPr lang="en-US" b="1" dirty="0"/>
              <a:t> at creation time, </a:t>
            </a:r>
            <a:endParaRPr lang="en-US" b="1" dirty="0" smtClean="0"/>
          </a:p>
          <a:p>
            <a:r>
              <a:rPr lang="en-US" b="1" dirty="0" smtClean="0"/>
              <a:t>estimate </a:t>
            </a:r>
            <a:r>
              <a:rPr lang="en-US" b="1" dirty="0"/>
              <a:t>it as close as possible. </a:t>
            </a:r>
            <a:endParaRPr lang="en-US" b="1" dirty="0" smtClean="0"/>
          </a:p>
          <a:p>
            <a:r>
              <a:rPr lang="en-US" b="1" dirty="0" smtClean="0"/>
              <a:t>Choosing </a:t>
            </a:r>
            <a:r>
              <a:rPr lang="en-US" b="1" dirty="0"/>
              <a:t>a too large capacity however can also </a:t>
            </a:r>
            <a:endParaRPr lang="en-US" b="1" dirty="0" smtClean="0"/>
          </a:p>
          <a:p>
            <a:r>
              <a:rPr lang="en-US" b="1" dirty="0" smtClean="0"/>
              <a:t>negatively </a:t>
            </a:r>
            <a:r>
              <a:rPr lang="en-US" b="1" dirty="0"/>
              <a:t>impact </a:t>
            </a:r>
            <a:r>
              <a:rPr lang="en-US" b="1" dirty="0" smtClean="0"/>
              <a:t>performance,</a:t>
            </a:r>
          </a:p>
          <a:p>
            <a:r>
              <a:rPr lang="en-US" b="1" dirty="0" smtClean="0"/>
              <a:t>so </a:t>
            </a:r>
            <a:r>
              <a:rPr lang="en-US" b="1" dirty="0"/>
              <a:t>choose this value carefully</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Shape 410"/>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ArrayList</a:t>
            </a:r>
            <a:r>
              <a:rPr dirty="0"/>
              <a:t> Capacity</a:t>
            </a:r>
          </a:p>
        </p:txBody>
      </p:sp>
      <p:sp>
        <p:nvSpPr>
          <p:cNvPr id="412" name="Shape 412"/>
          <p:cNvSpPr>
            <a:spLocks noGrp="1"/>
          </p:cNvSpPr>
          <p:nvPr>
            <p:ph type="body" idx="1"/>
          </p:nvPr>
        </p:nvSpPr>
        <p:spPr>
          <a:xfrm>
            <a:off x="1714100" y="3472699"/>
            <a:ext cx="29160001" cy="3240001"/>
          </a:xfrm>
          <a:prstGeom prst="rect">
            <a:avLst/>
          </a:prstGeom>
        </p:spPr>
        <p:txBody>
          <a:bodyPr/>
          <a:lstStyle/>
          <a:p>
            <a:pPr marL="0" indent="0" algn="ctr" defTabSz="457200">
              <a:spcBef>
                <a:spcPts val="0"/>
              </a:spcBef>
              <a:buSzTx/>
              <a:buNone/>
              <a:defRPr sz="6600">
                <a:latin typeface="Menlo"/>
                <a:ea typeface="Menlo"/>
                <a:cs typeface="Menlo"/>
                <a:sym typeface="Menlo"/>
              </a:defRPr>
            </a:pPr>
            <a:r>
              <a:rPr dirty="0"/>
              <a:t>List&lt;String&gt; </a:t>
            </a:r>
            <a:r>
              <a:rPr dirty="0" err="1"/>
              <a:t>myList</a:t>
            </a:r>
            <a:r>
              <a:rPr dirty="0"/>
              <a:t> = </a:t>
            </a:r>
            <a:r>
              <a:rPr b="1" dirty="0">
                <a:solidFill>
                  <a:srgbClr val="011993"/>
                </a:solidFill>
              </a:rPr>
              <a:t>new </a:t>
            </a:r>
            <a:r>
              <a:rPr dirty="0" err="1"/>
              <a:t>ArrayList</a:t>
            </a:r>
            <a:r>
              <a:rPr dirty="0"/>
              <a:t>&lt;&gt;(</a:t>
            </a:r>
            <a:r>
              <a:rPr b="1" i="1" dirty="0">
                <a:solidFill>
                  <a:srgbClr val="7B248D"/>
                </a:solidFill>
              </a:rPr>
              <a:t>INITIAL_CAPACITY</a:t>
            </a:r>
            <a:r>
              <a:rPr dirty="0"/>
              <a:t>);</a:t>
            </a:r>
          </a:p>
        </p:txBody>
      </p:sp>
      <p:sp>
        <p:nvSpPr>
          <p:cNvPr id="2" name="TextBox 1"/>
          <p:cNvSpPr txBox="1"/>
          <p:nvPr/>
        </p:nvSpPr>
        <p:spPr>
          <a:xfrm>
            <a:off x="841360" y="9803733"/>
            <a:ext cx="29330678"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I advise you to always explicitly set the capacity at creation time</a:t>
            </a:r>
            <a:r>
              <a:rPr lang="en-US" b="1" dirty="0" smtClean="0"/>
              <a:t>,</a:t>
            </a:r>
          </a:p>
          <a:p>
            <a:r>
              <a:rPr lang="en-US" b="1" dirty="0" smtClean="0"/>
              <a:t> </a:t>
            </a:r>
            <a:r>
              <a:rPr lang="en-US" b="1" dirty="0"/>
              <a:t>as it documents your intentions</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xfrm>
            <a:off x="2284789" y="-391879"/>
            <a:ext cx="28007737" cy="3048001"/>
          </a:xfrm>
          <a:prstGeom prst="rect">
            <a:avLst/>
          </a:prstGeom>
        </p:spPr>
        <p:txBody>
          <a:bodyPr anchor="t"/>
          <a:lstStyle>
            <a:lvl1pPr>
              <a:defRPr sz="14600" spc="291">
                <a:solidFill>
                  <a:srgbClr val="059EE4"/>
                </a:solidFill>
              </a:defRPr>
            </a:lvl1pPr>
          </a:lstStyle>
          <a:p>
            <a:r>
              <a:rPr dirty="0"/>
              <a:t>Collection Interface Hierarchy</a:t>
            </a:r>
          </a:p>
        </p:txBody>
      </p:sp>
      <p:sp>
        <p:nvSpPr>
          <p:cNvPr id="153" name="Shape 153"/>
          <p:cNvSpPr/>
          <p:nvPr/>
        </p:nvSpPr>
        <p:spPr>
          <a:xfrm>
            <a:off x="13566147" y="16947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rPr dirty="0"/>
              <a:t>&lt;&lt;interface&gt;&gt;</a:t>
            </a:r>
            <a:br>
              <a:rPr dirty="0"/>
            </a:br>
            <a:r>
              <a:rPr dirty="0"/>
              <a:t>Collection</a:t>
            </a:r>
          </a:p>
        </p:txBody>
      </p:sp>
      <p:sp>
        <p:nvSpPr>
          <p:cNvPr id="154" name="Shape 154"/>
          <p:cNvSpPr/>
          <p:nvPr/>
        </p:nvSpPr>
        <p:spPr>
          <a:xfrm>
            <a:off x="3799347" y="5003379"/>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Set</a:t>
            </a:r>
          </a:p>
        </p:txBody>
      </p:sp>
      <p:sp>
        <p:nvSpPr>
          <p:cNvPr id="155" name="Shape 155"/>
          <p:cNvSpPr/>
          <p:nvPr/>
        </p:nvSpPr>
        <p:spPr>
          <a:xfrm>
            <a:off x="13614150" y="49967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List</a:t>
            </a:r>
          </a:p>
        </p:txBody>
      </p:sp>
      <p:sp>
        <p:nvSpPr>
          <p:cNvPr id="156" name="Shape 156"/>
          <p:cNvSpPr/>
          <p:nvPr/>
        </p:nvSpPr>
        <p:spPr>
          <a:xfrm>
            <a:off x="23428951" y="49967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Queue</a:t>
            </a:r>
          </a:p>
        </p:txBody>
      </p:sp>
      <p:sp>
        <p:nvSpPr>
          <p:cNvPr id="157" name="Shape 157"/>
          <p:cNvSpPr/>
          <p:nvPr/>
        </p:nvSpPr>
        <p:spPr>
          <a:xfrm>
            <a:off x="487695" y="827697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HashSet</a:t>
            </a:r>
          </a:p>
        </p:txBody>
      </p:sp>
      <p:sp>
        <p:nvSpPr>
          <p:cNvPr id="158" name="Shape 158"/>
          <p:cNvSpPr/>
          <p:nvPr/>
        </p:nvSpPr>
        <p:spPr>
          <a:xfrm>
            <a:off x="7174186" y="827431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SortedSet</a:t>
            </a:r>
          </a:p>
        </p:txBody>
      </p:sp>
      <p:sp>
        <p:nvSpPr>
          <p:cNvPr id="159" name="Shape 159"/>
          <p:cNvSpPr/>
          <p:nvPr/>
        </p:nvSpPr>
        <p:spPr>
          <a:xfrm>
            <a:off x="7174186" y="1110942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NavigableSet</a:t>
            </a:r>
          </a:p>
        </p:txBody>
      </p:sp>
      <p:sp>
        <p:nvSpPr>
          <p:cNvPr id="160" name="Shape 160"/>
          <p:cNvSpPr/>
          <p:nvPr/>
        </p:nvSpPr>
        <p:spPr>
          <a:xfrm>
            <a:off x="7174186" y="1394453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TreeSet</a:t>
            </a:r>
          </a:p>
        </p:txBody>
      </p:sp>
      <p:sp>
        <p:nvSpPr>
          <p:cNvPr id="161" name="Shape 161"/>
          <p:cNvSpPr/>
          <p:nvPr/>
        </p:nvSpPr>
        <p:spPr>
          <a:xfrm>
            <a:off x="13600014" y="8276976"/>
            <a:ext cx="4327923" cy="152400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latin typeface="Helvetica Neue"/>
                <a:ea typeface="Helvetica Neue"/>
                <a:cs typeface="Helvetica Neue"/>
                <a:sym typeface="Helvetica Neue"/>
              </a:defRPr>
            </a:lvl1pPr>
          </a:lstStyle>
          <a:p>
            <a:r>
              <a:t>ArrayList</a:t>
            </a:r>
          </a:p>
        </p:txBody>
      </p:sp>
      <p:sp>
        <p:nvSpPr>
          <p:cNvPr id="162" name="Shape 162"/>
          <p:cNvSpPr/>
          <p:nvPr/>
        </p:nvSpPr>
        <p:spPr>
          <a:xfrm>
            <a:off x="20025841" y="827697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LinkedList</a:t>
            </a:r>
          </a:p>
        </p:txBody>
      </p:sp>
      <p:sp>
        <p:nvSpPr>
          <p:cNvPr id="163" name="Shape 163"/>
          <p:cNvSpPr/>
          <p:nvPr/>
        </p:nvSpPr>
        <p:spPr>
          <a:xfrm>
            <a:off x="26781983" y="827431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PriorityQueue</a:t>
            </a:r>
          </a:p>
        </p:txBody>
      </p:sp>
      <p:sp>
        <p:nvSpPr>
          <p:cNvPr id="164" name="Shape 164"/>
          <p:cNvSpPr/>
          <p:nvPr/>
        </p:nvSpPr>
        <p:spPr>
          <a:xfrm>
            <a:off x="5937533" y="2456744"/>
            <a:ext cx="7133862"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165" name="Shape 165"/>
          <p:cNvSpPr/>
          <p:nvPr/>
        </p:nvSpPr>
        <p:spPr>
          <a:xfrm flipH="1" flipV="1">
            <a:off x="18396912" y="2456744"/>
            <a:ext cx="7162134"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166" name="Shape 166"/>
          <p:cNvSpPr/>
          <p:nvPr/>
        </p:nvSpPr>
        <p:spPr>
          <a:xfrm flipV="1">
            <a:off x="15763568" y="6855322"/>
            <a:ext cx="1" cy="1170848"/>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167" name="Shape 167"/>
          <p:cNvSpPr/>
          <p:nvPr/>
        </p:nvSpPr>
        <p:spPr>
          <a:xfrm flipH="1">
            <a:off x="18402126" y="5790586"/>
            <a:ext cx="3557120"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168" name="Shape 168"/>
          <p:cNvSpPr/>
          <p:nvPr/>
        </p:nvSpPr>
        <p:spPr>
          <a:xfrm>
            <a:off x="487695" y="1110942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LinkedHashSet</a:t>
            </a:r>
          </a:p>
        </p:txBody>
      </p:sp>
      <p:sp>
        <p:nvSpPr>
          <p:cNvPr id="169" name="Shape 169"/>
          <p:cNvSpPr/>
          <p:nvPr/>
        </p:nvSpPr>
        <p:spPr>
          <a:xfrm flipV="1">
            <a:off x="9350055" y="9953665"/>
            <a:ext cx="1" cy="100307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170" name="Shape 170"/>
          <p:cNvSpPr/>
          <p:nvPr/>
        </p:nvSpPr>
        <p:spPr>
          <a:xfrm>
            <a:off x="22509379" y="12135719"/>
            <a:ext cx="1949949"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171" name="Shape 171"/>
          <p:cNvSpPr/>
          <p:nvPr/>
        </p:nvSpPr>
        <p:spPr>
          <a:xfrm>
            <a:off x="22509379" y="13293259"/>
            <a:ext cx="1949949"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172" name="Shape 172"/>
          <p:cNvSpPr/>
          <p:nvPr/>
        </p:nvSpPr>
        <p:spPr>
          <a:xfrm>
            <a:off x="24907085" y="11660689"/>
            <a:ext cx="3608664" cy="1950794"/>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a:lnSpc>
                <a:spcPct val="130000"/>
              </a:lnSpc>
              <a:defRPr sz="5200">
                <a:latin typeface="Helvetica Neue Light"/>
                <a:ea typeface="Helvetica Neue Light"/>
                <a:cs typeface="Helvetica Neue Light"/>
                <a:sym typeface="Helvetica Neue Light"/>
              </a:defRPr>
            </a:pPr>
            <a:r>
              <a:t>implements</a:t>
            </a:r>
          </a:p>
          <a:p>
            <a:pPr algn="l">
              <a:lnSpc>
                <a:spcPct val="130000"/>
              </a:lnSpc>
              <a:defRPr sz="5200">
                <a:latin typeface="Helvetica Neue Light"/>
                <a:ea typeface="Helvetica Neue Light"/>
                <a:cs typeface="Helvetica Neue Light"/>
                <a:sym typeface="Helvetica Neue Light"/>
              </a:defRPr>
            </a:pPr>
            <a:r>
              <a:t>extends</a:t>
            </a:r>
          </a:p>
        </p:txBody>
      </p:sp>
      <p:sp>
        <p:nvSpPr>
          <p:cNvPr id="173" name="Shape 173"/>
          <p:cNvSpPr/>
          <p:nvPr/>
        </p:nvSpPr>
        <p:spPr>
          <a:xfrm flipV="1">
            <a:off x="15745386" y="3524554"/>
            <a:ext cx="1" cy="1127253"/>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174" name="Shape 174"/>
          <p:cNvSpPr/>
          <p:nvPr/>
        </p:nvSpPr>
        <p:spPr>
          <a:xfrm flipV="1">
            <a:off x="2576410" y="9953665"/>
            <a:ext cx="1" cy="100307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175" name="Shape 175"/>
          <p:cNvSpPr/>
          <p:nvPr/>
        </p:nvSpPr>
        <p:spPr>
          <a:xfrm flipV="1">
            <a:off x="9350055" y="12787446"/>
            <a:ext cx="1" cy="1003070"/>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176" name="Shape 176"/>
          <p:cNvSpPr/>
          <p:nvPr/>
        </p:nvSpPr>
        <p:spPr>
          <a:xfrm flipV="1">
            <a:off x="22197599" y="5760300"/>
            <a:ext cx="1" cy="2259260"/>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177" name="Shape 177"/>
          <p:cNvSpPr/>
          <p:nvPr/>
        </p:nvSpPr>
        <p:spPr>
          <a:xfrm flipH="1">
            <a:off x="27969778" y="5790586"/>
            <a:ext cx="1043900"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178" name="Shape 178"/>
          <p:cNvSpPr/>
          <p:nvPr/>
        </p:nvSpPr>
        <p:spPr>
          <a:xfrm>
            <a:off x="2542543" y="5782691"/>
            <a:ext cx="1043901"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179" name="Shape 179"/>
          <p:cNvSpPr/>
          <p:nvPr/>
        </p:nvSpPr>
        <p:spPr>
          <a:xfrm flipH="1">
            <a:off x="8340173" y="5790586"/>
            <a:ext cx="1009883"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181" name="Shape 181"/>
          <p:cNvSpPr/>
          <p:nvPr/>
        </p:nvSpPr>
        <p:spPr>
          <a:xfrm flipV="1">
            <a:off x="5971399" y="2456744"/>
            <a:ext cx="1" cy="2195064"/>
          </a:xfrm>
          <a:prstGeom prst="line">
            <a:avLst/>
          </a:prstGeom>
          <a:ln w="63500">
            <a:solidFill>
              <a:srgbClr val="797979"/>
            </a:solidFill>
            <a:miter lim="400000"/>
          </a:ln>
        </p:spPr>
        <p:txBody>
          <a:bodyPr lIns="67733" tIns="67733" rIns="67733" bIns="67733" anchor="ctr"/>
          <a:lstStyle/>
          <a:p>
            <a:pPr>
              <a:defRPr sz="4600"/>
            </a:pPr>
            <a:endParaRPr/>
          </a:p>
        </p:txBody>
      </p:sp>
      <p:sp>
        <p:nvSpPr>
          <p:cNvPr id="182" name="Shape 182"/>
          <p:cNvSpPr/>
          <p:nvPr/>
        </p:nvSpPr>
        <p:spPr>
          <a:xfrm flipV="1">
            <a:off x="25556549" y="2456743"/>
            <a:ext cx="1" cy="2287396"/>
          </a:xfrm>
          <a:prstGeom prst="line">
            <a:avLst/>
          </a:prstGeom>
          <a:ln w="63500">
            <a:solidFill>
              <a:srgbClr val="797979"/>
            </a:solidFill>
            <a:miter lim="400000"/>
          </a:ln>
        </p:spPr>
        <p:txBody>
          <a:bodyPr lIns="67733" tIns="67733" rIns="67733" bIns="67733" anchor="ctr"/>
          <a:lstStyle/>
          <a:p>
            <a:pPr>
              <a:defRPr sz="4600"/>
            </a:pPr>
            <a:endParaRPr/>
          </a:p>
        </p:txBody>
      </p:sp>
      <p:sp>
        <p:nvSpPr>
          <p:cNvPr id="183" name="Shape 183"/>
          <p:cNvSpPr/>
          <p:nvPr/>
        </p:nvSpPr>
        <p:spPr>
          <a:xfrm flipV="1">
            <a:off x="2576410" y="5782691"/>
            <a:ext cx="1" cy="2243479"/>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184" name="Shape 184"/>
          <p:cNvSpPr/>
          <p:nvPr/>
        </p:nvSpPr>
        <p:spPr>
          <a:xfrm flipV="1">
            <a:off x="9338147" y="5757989"/>
            <a:ext cx="1" cy="2261570"/>
          </a:xfrm>
          <a:prstGeom prst="line">
            <a:avLst/>
          </a:prstGeom>
          <a:ln w="63500">
            <a:solidFill>
              <a:srgbClr val="797979"/>
            </a:solidFill>
            <a:miter lim="400000"/>
          </a:ln>
        </p:spPr>
        <p:txBody>
          <a:bodyPr lIns="67733" tIns="67733" rIns="67733" bIns="67733" anchor="ctr"/>
          <a:lstStyle/>
          <a:p>
            <a:pPr>
              <a:defRPr sz="4600"/>
            </a:pPr>
            <a:endParaRPr/>
          </a:p>
        </p:txBody>
      </p:sp>
      <p:sp>
        <p:nvSpPr>
          <p:cNvPr id="185" name="Shape 185"/>
          <p:cNvSpPr/>
          <p:nvPr/>
        </p:nvSpPr>
        <p:spPr>
          <a:xfrm>
            <a:off x="22172148" y="5790586"/>
            <a:ext cx="1043901"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186" name="Shape 186"/>
          <p:cNvSpPr/>
          <p:nvPr/>
        </p:nvSpPr>
        <p:spPr>
          <a:xfrm flipV="1">
            <a:off x="28979809" y="5725293"/>
            <a:ext cx="1" cy="2260061"/>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187" name="Shape 187"/>
          <p:cNvSpPr/>
          <p:nvPr/>
        </p:nvSpPr>
        <p:spPr>
          <a:xfrm flipV="1">
            <a:off x="21925375" y="5760300"/>
            <a:ext cx="1" cy="2259260"/>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 name="TextBox 1"/>
          <p:cNvSpPr txBox="1"/>
          <p:nvPr/>
        </p:nvSpPr>
        <p:spPr>
          <a:xfrm>
            <a:off x="1607681" y="17307319"/>
            <a:ext cx="26959837" cy="1275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err="1"/>
              <a:t>ArrayList</a:t>
            </a:r>
            <a:r>
              <a:rPr lang="en-US" b="1" dirty="0"/>
              <a:t> is the default implementation of the List interface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Shape 418"/>
          <p:cNvSpPr>
            <a:spLocks noGrp="1"/>
          </p:cNvSpPr>
          <p:nvPr>
            <p:ph type="title"/>
          </p:nvPr>
        </p:nvSpPr>
        <p:spPr>
          <a:xfrm>
            <a:off x="2252132" y="-304801"/>
            <a:ext cx="28007737" cy="3048001"/>
          </a:xfrm>
          <a:prstGeom prst="rect">
            <a:avLst/>
          </a:prstGeom>
        </p:spPr>
        <p:txBody>
          <a:bodyPr/>
          <a:lstStyle>
            <a:lvl1pPr>
              <a:defRPr sz="14600" spc="291">
                <a:solidFill>
                  <a:srgbClr val="059EE4"/>
                </a:solidFill>
                <a:latin typeface="+mj-lt"/>
                <a:ea typeface="+mj-ea"/>
                <a:cs typeface="+mj-cs"/>
                <a:sym typeface="Helvetica Neue Thin"/>
              </a:defRPr>
            </a:lvl1pPr>
          </a:lstStyle>
          <a:p>
            <a:r>
              <a:rPr dirty="0" err="1"/>
              <a:t>ArrayList</a:t>
            </a:r>
            <a:r>
              <a:rPr dirty="0"/>
              <a:t> Capacity</a:t>
            </a:r>
          </a:p>
        </p:txBody>
      </p:sp>
      <p:sp>
        <p:nvSpPr>
          <p:cNvPr id="416" name="Shape 416"/>
          <p:cNvSpPr>
            <a:spLocks noGrp="1"/>
          </p:cNvSpPr>
          <p:nvPr>
            <p:ph type="body" idx="1"/>
          </p:nvPr>
        </p:nvSpPr>
        <p:spPr>
          <a:xfrm>
            <a:off x="3965182" y="2290307"/>
            <a:ext cx="24657837" cy="5071386"/>
          </a:xfrm>
          <a:prstGeom prst="rect">
            <a:avLst/>
          </a:prstGeom>
        </p:spPr>
        <p:txBody>
          <a:bodyPr>
            <a:normAutofit lnSpcReduction="10000"/>
          </a:bodyPr>
          <a:lstStyle>
            <a:lvl1pPr marL="0" indent="0" algn="ctr">
              <a:lnSpc>
                <a:spcPct val="120000"/>
              </a:lnSpc>
              <a:spcBef>
                <a:spcPts val="0"/>
              </a:spcBef>
              <a:buSzTx/>
              <a:buNone/>
              <a:defRPr sz="9500">
                <a:solidFill>
                  <a:srgbClr val="424242"/>
                </a:solidFill>
                <a:latin typeface="+mj-lt"/>
                <a:ea typeface="+mj-ea"/>
                <a:cs typeface="+mj-cs"/>
                <a:sym typeface="Helvetica Neue Thin"/>
              </a:defRPr>
            </a:lvl1pPr>
          </a:lstStyle>
          <a:p>
            <a:r>
              <a:rPr dirty="0"/>
              <a:t>Low performance requirements are no excuse for sloppy design and poor implementation.</a:t>
            </a:r>
          </a:p>
        </p:txBody>
      </p:sp>
      <p:sp>
        <p:nvSpPr>
          <p:cNvPr id="2" name="TextBox 1"/>
          <p:cNvSpPr txBox="1"/>
          <p:nvPr/>
        </p:nvSpPr>
        <p:spPr>
          <a:xfrm>
            <a:off x="4695981" y="10227060"/>
            <a:ext cx="23221635"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For most projects you won’t have to worry about </a:t>
            </a:r>
            <a:endParaRPr lang="en-US" b="1" dirty="0" smtClean="0"/>
          </a:p>
          <a:p>
            <a:r>
              <a:rPr lang="en-US" b="1" dirty="0" smtClean="0"/>
              <a:t>optimizing </a:t>
            </a:r>
            <a:r>
              <a:rPr lang="en-US" b="1" dirty="0"/>
              <a:t>performance </a:t>
            </a:r>
            <a:r>
              <a:rPr lang="en-US" b="1" dirty="0" smtClean="0"/>
              <a:t>due </a:t>
            </a:r>
            <a:r>
              <a:rPr lang="en-US" b="1" dirty="0"/>
              <a:t>to powerful hardware, </a:t>
            </a:r>
            <a:endParaRPr lang="en-US" b="1" dirty="0" smtClean="0"/>
          </a:p>
          <a:p>
            <a:r>
              <a:rPr lang="en-US" b="1" dirty="0" smtClean="0"/>
              <a:t>but </a:t>
            </a:r>
            <a:r>
              <a:rPr lang="en-US" b="1" dirty="0"/>
              <a:t>this is no excuse for </a:t>
            </a:r>
            <a:endParaRPr lang="en-US" b="1" dirty="0" smtClean="0"/>
          </a:p>
          <a:p>
            <a:r>
              <a:rPr lang="en-US" b="1" dirty="0" smtClean="0"/>
              <a:t>sloppy </a:t>
            </a:r>
            <a:r>
              <a:rPr lang="en-US" b="1" dirty="0"/>
              <a:t>design and poor implementation</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Shape 424"/>
          <p:cNvSpPr>
            <a:spLocks noGrp="1"/>
          </p:cNvSpPr>
          <p:nvPr>
            <p:ph type="title"/>
          </p:nvPr>
        </p:nvSpPr>
        <p:spPr>
          <a:xfrm>
            <a:off x="2290232" y="-304801"/>
            <a:ext cx="28007737" cy="3048001"/>
          </a:xfrm>
          <a:prstGeom prst="rect">
            <a:avLst/>
          </a:prstGeom>
        </p:spPr>
        <p:txBody>
          <a:bodyPr/>
          <a:lstStyle>
            <a:lvl1pPr>
              <a:defRPr sz="14600">
                <a:solidFill>
                  <a:srgbClr val="059EE4"/>
                </a:solidFill>
                <a:latin typeface="+mj-lt"/>
                <a:ea typeface="+mj-ea"/>
                <a:cs typeface="+mj-cs"/>
                <a:sym typeface="Helvetica Neue Thin"/>
              </a:defRPr>
            </a:lvl1pPr>
          </a:lstStyle>
          <a:p>
            <a:r>
              <a:rPr dirty="0" err="1"/>
              <a:t>ArrayList</a:t>
            </a:r>
            <a:endParaRPr dirty="0"/>
          </a:p>
        </p:txBody>
      </p:sp>
      <p:sp>
        <p:nvSpPr>
          <p:cNvPr id="422" name="Shape 422"/>
          <p:cNvSpPr>
            <a:spLocks noGrp="1"/>
          </p:cNvSpPr>
          <p:nvPr>
            <p:ph type="body" idx="1"/>
          </p:nvPr>
        </p:nvSpPr>
        <p:spPr>
          <a:xfrm>
            <a:off x="2288100" y="1014600"/>
            <a:ext cx="28007736" cy="12276668"/>
          </a:xfrm>
          <a:prstGeom prst="rect">
            <a:avLst/>
          </a:prstGeom>
        </p:spPr>
        <p:txBody>
          <a:bodyPr>
            <a:normAutofit lnSpcReduction="10000"/>
          </a:bodyPr>
          <a:lstStyle/>
          <a:p>
            <a:pPr marL="0" indent="0" defTabSz="310895">
              <a:spcBef>
                <a:spcPts val="0"/>
              </a:spcBef>
              <a:buSzTx/>
              <a:buNone/>
              <a:defRPr sz="5100">
                <a:latin typeface="Menlo"/>
                <a:ea typeface="Menlo"/>
                <a:cs typeface="Menlo"/>
                <a:sym typeface="Menlo"/>
              </a:defRPr>
            </a:pPr>
            <a:r>
              <a:rPr b="1" dirty="0">
                <a:solidFill>
                  <a:srgbClr val="011993"/>
                </a:solidFill>
              </a:rPr>
              <a:t>package </a:t>
            </a:r>
            <a:r>
              <a:rPr dirty="0" err="1"/>
              <a:t>java.util</a:t>
            </a:r>
            <a:r>
              <a:rPr dirty="0"/>
              <a:t>;</a:t>
            </a:r>
          </a:p>
          <a:p>
            <a:pPr marL="0" indent="0" defTabSz="310895">
              <a:lnSpc>
                <a:spcPts val="7200"/>
              </a:lnSpc>
              <a:spcBef>
                <a:spcPts val="0"/>
              </a:spcBef>
              <a:buSzTx/>
              <a:buNone/>
              <a:defRPr sz="5100">
                <a:latin typeface="Menlo"/>
                <a:ea typeface="Menlo"/>
                <a:cs typeface="Menlo"/>
                <a:sym typeface="Menlo"/>
              </a:defRPr>
            </a:pPr>
            <a:endParaRPr dirty="0"/>
          </a:p>
          <a:p>
            <a:pPr marL="0" indent="0" defTabSz="310895">
              <a:spcBef>
                <a:spcPts val="0"/>
              </a:spcBef>
              <a:buSzTx/>
              <a:buNone/>
              <a:defRPr sz="5100" b="1">
                <a:solidFill>
                  <a:srgbClr val="011993"/>
                </a:solidFill>
                <a:latin typeface="Menlo"/>
                <a:ea typeface="Menlo"/>
                <a:cs typeface="Menlo"/>
                <a:sym typeface="Menlo"/>
              </a:defRPr>
            </a:pPr>
            <a:r>
              <a:rPr dirty="0">
                <a:solidFill>
                  <a:srgbClr val="0327D0"/>
                </a:solidFill>
              </a:rPr>
              <a:t>public class </a:t>
            </a:r>
            <a:r>
              <a:rPr dirty="0" err="1"/>
              <a:t>ArrayList</a:t>
            </a:r>
            <a:r>
              <a:rPr dirty="0"/>
              <a:t>&lt;</a:t>
            </a:r>
            <a:r>
              <a:rPr dirty="0">
                <a:solidFill>
                  <a:srgbClr val="20A8AD"/>
                </a:solidFill>
              </a:rPr>
              <a:t>E</a:t>
            </a:r>
            <a:r>
              <a:rPr dirty="0"/>
              <a:t>&gt; {</a:t>
            </a:r>
          </a:p>
          <a:p>
            <a:pPr marL="0" indent="0" defTabSz="310895">
              <a:spcBef>
                <a:spcPts val="0"/>
              </a:spcBef>
              <a:buSzTx/>
              <a:buNone/>
              <a:defRPr sz="5100">
                <a:latin typeface="Menlo"/>
                <a:ea typeface="Menlo"/>
                <a:cs typeface="Menlo"/>
                <a:sym typeface="Menlo"/>
              </a:defRPr>
            </a:pPr>
            <a:endParaRPr dirty="0"/>
          </a:p>
          <a:p>
            <a:pPr marL="0" indent="0" defTabSz="310895">
              <a:spcBef>
                <a:spcPts val="0"/>
              </a:spcBef>
              <a:buSzTx/>
              <a:buNone/>
              <a:defRPr sz="5100" i="1">
                <a:solidFill>
                  <a:srgbClr val="929292"/>
                </a:solidFill>
                <a:latin typeface="Menlo"/>
                <a:ea typeface="Menlo"/>
                <a:cs typeface="Menlo"/>
                <a:sym typeface="Menlo"/>
              </a:defRPr>
            </a:pPr>
            <a:r>
              <a:rPr dirty="0"/>
              <a:t>    </a:t>
            </a:r>
            <a:r>
              <a:rPr b="1" i="0" dirty="0">
                <a:solidFill>
                  <a:srgbClr val="011993"/>
                </a:solidFill>
              </a:rPr>
              <a:t>private static final </a:t>
            </a:r>
            <a:r>
              <a:rPr b="1" i="0" dirty="0" err="1">
                <a:solidFill>
                  <a:srgbClr val="011993"/>
                </a:solidFill>
              </a:rPr>
              <a:t>int</a:t>
            </a:r>
            <a:r>
              <a:rPr b="1" i="0" dirty="0">
                <a:solidFill>
                  <a:srgbClr val="011993"/>
                </a:solidFill>
              </a:rPr>
              <a:t> </a:t>
            </a:r>
            <a:r>
              <a:rPr b="1" dirty="0">
                <a:solidFill>
                  <a:srgbClr val="7B248D"/>
                </a:solidFill>
              </a:rPr>
              <a:t>DEFAULT_CAPACITY </a:t>
            </a:r>
            <a:r>
              <a:rPr i="0" dirty="0">
                <a:solidFill>
                  <a:srgbClr val="000000"/>
                </a:solidFill>
              </a:rPr>
              <a:t>= </a:t>
            </a:r>
            <a:r>
              <a:rPr i="0" dirty="0">
                <a:solidFill>
                  <a:srgbClr val="0433FF"/>
                </a:solidFill>
              </a:rPr>
              <a:t>10</a:t>
            </a:r>
            <a:r>
              <a:rPr i="0" dirty="0">
                <a:solidFill>
                  <a:srgbClr val="000000"/>
                </a:solidFill>
              </a:rPr>
              <a:t>;</a:t>
            </a:r>
            <a:br>
              <a:rPr i="0" dirty="0">
                <a:solidFill>
                  <a:srgbClr val="000000"/>
                </a:solidFill>
              </a:rPr>
            </a:br>
            <a:r>
              <a:rPr dirty="0"/>
              <a:t/>
            </a:r>
            <a:br>
              <a:rPr dirty="0"/>
            </a:br>
            <a:r>
              <a:rPr dirty="0"/>
              <a:t>    </a:t>
            </a:r>
            <a:r>
              <a:rPr b="1" i="0" dirty="0">
                <a:solidFill>
                  <a:srgbClr val="011993"/>
                </a:solidFill>
              </a:rPr>
              <a:t>private </a:t>
            </a:r>
            <a:r>
              <a:rPr i="0" dirty="0">
                <a:solidFill>
                  <a:srgbClr val="000000"/>
                </a:solidFill>
              </a:rPr>
              <a:t>Object[] </a:t>
            </a:r>
            <a:r>
              <a:rPr b="1" i="0" dirty="0" err="1">
                <a:solidFill>
                  <a:srgbClr val="7B248D"/>
                </a:solidFill>
              </a:rPr>
              <a:t>elementData</a:t>
            </a:r>
            <a:r>
              <a:rPr i="0" dirty="0">
                <a:solidFill>
                  <a:srgbClr val="000000"/>
                </a:solidFill>
              </a:rPr>
              <a:t>;</a:t>
            </a:r>
          </a:p>
          <a:p>
            <a:pPr marL="0" indent="0" defTabSz="310895">
              <a:spcBef>
                <a:spcPts val="0"/>
              </a:spcBef>
              <a:buSzTx/>
              <a:buNone/>
              <a:defRPr sz="5100" b="1">
                <a:solidFill>
                  <a:srgbClr val="011993"/>
                </a:solidFill>
                <a:latin typeface="Menlo"/>
                <a:ea typeface="Menlo"/>
                <a:cs typeface="Menlo"/>
                <a:sym typeface="Menlo"/>
              </a:defRPr>
            </a:pPr>
            <a:r>
              <a:rPr dirty="0">
                <a:solidFill>
                  <a:srgbClr val="000000"/>
                </a:solidFill>
              </a:rPr>
              <a:t>    </a:t>
            </a:r>
            <a:r>
              <a:rPr dirty="0"/>
              <a:t>private </a:t>
            </a:r>
            <a:r>
              <a:rPr dirty="0" err="1"/>
              <a:t>int</a:t>
            </a:r>
            <a:r>
              <a:rPr dirty="0"/>
              <a:t> </a:t>
            </a:r>
            <a:r>
              <a:rPr dirty="0">
                <a:solidFill>
                  <a:srgbClr val="7B248D"/>
                </a:solidFill>
              </a:rPr>
              <a:t>size</a:t>
            </a:r>
            <a:r>
              <a:rPr b="0" dirty="0">
                <a:solidFill>
                  <a:srgbClr val="000000"/>
                </a:solidFill>
              </a:rPr>
              <a:t>;</a:t>
            </a:r>
          </a:p>
          <a:p>
            <a:pPr marL="0" indent="0" defTabSz="310895">
              <a:lnSpc>
                <a:spcPts val="7200"/>
              </a:lnSpc>
              <a:spcBef>
                <a:spcPts val="0"/>
              </a:spcBef>
              <a:buSzTx/>
              <a:buNone/>
              <a:defRPr sz="5100">
                <a:latin typeface="Menlo"/>
                <a:ea typeface="Menlo"/>
                <a:cs typeface="Menlo"/>
                <a:sym typeface="Menlo"/>
              </a:defRPr>
            </a:pPr>
            <a:endParaRPr b="0" dirty="0">
              <a:solidFill>
                <a:srgbClr val="000000"/>
              </a:solidFill>
            </a:endParaRPr>
          </a:p>
          <a:p>
            <a:pPr marL="0" indent="0" defTabSz="310895">
              <a:spcBef>
                <a:spcPts val="0"/>
              </a:spcBef>
              <a:buSzTx/>
              <a:buNone/>
              <a:defRPr sz="5100">
                <a:latin typeface="Menlo"/>
                <a:ea typeface="Menlo"/>
                <a:cs typeface="Menlo"/>
                <a:sym typeface="Menlo"/>
              </a:defRPr>
            </a:pPr>
            <a:r>
              <a:rPr dirty="0"/>
              <a:t>    </a:t>
            </a:r>
            <a:r>
              <a:rPr b="1" dirty="0">
                <a:solidFill>
                  <a:srgbClr val="011993"/>
                </a:solidFill>
              </a:rPr>
              <a:t>public </a:t>
            </a:r>
            <a:r>
              <a:rPr dirty="0">
                <a:solidFill>
                  <a:srgbClr val="20A8AD"/>
                </a:solidFill>
              </a:rPr>
              <a:t>E </a:t>
            </a:r>
            <a:r>
              <a:rPr dirty="0"/>
              <a:t>get(</a:t>
            </a:r>
            <a:r>
              <a:rPr b="1" dirty="0" err="1">
                <a:solidFill>
                  <a:srgbClr val="011993"/>
                </a:solidFill>
              </a:rPr>
              <a:t>int</a:t>
            </a:r>
            <a:r>
              <a:rPr b="1" dirty="0">
                <a:solidFill>
                  <a:srgbClr val="011993"/>
                </a:solidFill>
              </a:rPr>
              <a:t> </a:t>
            </a:r>
            <a:r>
              <a:rPr dirty="0"/>
              <a:t>index) {…}</a:t>
            </a:r>
          </a:p>
          <a:p>
            <a:pPr marL="0" lvl="6" indent="932688" defTabSz="310895">
              <a:spcBef>
                <a:spcPts val="0"/>
              </a:spcBef>
              <a:buSzTx/>
              <a:buNone/>
              <a:defRPr sz="5100" b="1">
                <a:solidFill>
                  <a:srgbClr val="011993"/>
                </a:solidFill>
                <a:latin typeface="Menlo"/>
                <a:ea typeface="Menlo"/>
                <a:cs typeface="Menlo"/>
                <a:sym typeface="Menlo"/>
              </a:defRPr>
            </a:pPr>
            <a:r>
              <a:rPr dirty="0"/>
              <a:t> public </a:t>
            </a:r>
            <a:r>
              <a:rPr dirty="0" err="1"/>
              <a:t>boolean</a:t>
            </a:r>
            <a:r>
              <a:rPr dirty="0"/>
              <a:t> </a:t>
            </a:r>
            <a:r>
              <a:rPr b="0" dirty="0">
                <a:solidFill>
                  <a:srgbClr val="000000"/>
                </a:solidFill>
              </a:rPr>
              <a:t>add(</a:t>
            </a:r>
            <a:r>
              <a:rPr b="0" dirty="0">
                <a:solidFill>
                  <a:srgbClr val="20A8AD"/>
                </a:solidFill>
              </a:rPr>
              <a:t>E </a:t>
            </a:r>
            <a:r>
              <a:rPr b="0" dirty="0">
                <a:solidFill>
                  <a:srgbClr val="000000"/>
                </a:solidFill>
              </a:rPr>
              <a:t>e) {…}</a:t>
            </a:r>
          </a:p>
          <a:p>
            <a:pPr marL="0" indent="0" defTabSz="310895">
              <a:lnSpc>
                <a:spcPts val="7200"/>
              </a:lnSpc>
              <a:spcBef>
                <a:spcPts val="0"/>
              </a:spcBef>
              <a:buSzTx/>
              <a:buNone/>
              <a:defRPr sz="5100">
                <a:latin typeface="Menlo"/>
                <a:ea typeface="Menlo"/>
                <a:cs typeface="Menlo"/>
                <a:sym typeface="Menlo"/>
              </a:defRPr>
            </a:pPr>
            <a:r>
              <a:rPr dirty="0"/>
              <a:t>    </a:t>
            </a:r>
            <a:r>
              <a:rPr b="1" dirty="0">
                <a:solidFill>
                  <a:srgbClr val="011993"/>
                </a:solidFill>
              </a:rPr>
              <a:t>public </a:t>
            </a:r>
            <a:r>
              <a:rPr dirty="0">
                <a:solidFill>
                  <a:srgbClr val="20A8AD"/>
                </a:solidFill>
              </a:rPr>
              <a:t>E </a:t>
            </a:r>
            <a:r>
              <a:rPr dirty="0"/>
              <a:t>remove(</a:t>
            </a:r>
            <a:r>
              <a:rPr b="1" dirty="0" err="1">
                <a:solidFill>
                  <a:srgbClr val="011993"/>
                </a:solidFill>
              </a:rPr>
              <a:t>int</a:t>
            </a:r>
            <a:r>
              <a:rPr b="1" dirty="0">
                <a:solidFill>
                  <a:srgbClr val="011993"/>
                </a:solidFill>
              </a:rPr>
              <a:t> </a:t>
            </a:r>
            <a:r>
              <a:rPr dirty="0"/>
              <a:t>index) {…}</a:t>
            </a:r>
          </a:p>
          <a:p>
            <a:pPr marL="0" indent="0" defTabSz="310895">
              <a:spcBef>
                <a:spcPts val="0"/>
              </a:spcBef>
              <a:buSzTx/>
              <a:buNone/>
              <a:defRPr sz="5100">
                <a:latin typeface="Menlo"/>
                <a:ea typeface="Menlo"/>
                <a:cs typeface="Menlo"/>
                <a:sym typeface="Menlo"/>
              </a:defRPr>
            </a:pPr>
            <a:endParaRPr dirty="0"/>
          </a:p>
          <a:p>
            <a:pPr marL="0" indent="0" defTabSz="310895">
              <a:lnSpc>
                <a:spcPts val="7200"/>
              </a:lnSpc>
              <a:spcBef>
                <a:spcPts val="0"/>
              </a:spcBef>
              <a:buSzTx/>
              <a:buNone/>
              <a:defRPr sz="5100">
                <a:latin typeface="Menlo"/>
                <a:ea typeface="Menlo"/>
                <a:cs typeface="Menlo"/>
                <a:sym typeface="Menlo"/>
              </a:defRPr>
            </a:pPr>
            <a:r>
              <a:rPr dirty="0"/>
              <a:t>[…]</a:t>
            </a:r>
          </a:p>
          <a:p>
            <a:pPr marL="0" indent="0" defTabSz="310895">
              <a:lnSpc>
                <a:spcPts val="7200"/>
              </a:lnSpc>
              <a:spcBef>
                <a:spcPts val="0"/>
              </a:spcBef>
              <a:buSzTx/>
              <a:buNone/>
              <a:defRPr sz="5100">
                <a:latin typeface="Menlo"/>
                <a:ea typeface="Menlo"/>
                <a:cs typeface="Menlo"/>
                <a:sym typeface="Menlo"/>
              </a:defRPr>
            </a:pPr>
            <a:r>
              <a:rPr dirty="0"/>
              <a:t>}</a:t>
            </a:r>
          </a:p>
        </p:txBody>
      </p:sp>
      <p:sp>
        <p:nvSpPr>
          <p:cNvPr id="2" name="TextBox 1"/>
          <p:cNvSpPr txBox="1"/>
          <p:nvPr/>
        </p:nvSpPr>
        <p:spPr>
          <a:xfrm>
            <a:off x="1284131" y="13160760"/>
            <a:ext cx="27225935"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Here you can see a simplified extract of the class </a:t>
            </a:r>
            <a:r>
              <a:rPr lang="en-US" b="1" dirty="0" err="1"/>
              <a:t>ArrayList</a:t>
            </a:r>
            <a:r>
              <a:rPr lang="en-US" b="1" dirty="0"/>
              <a:t>. </a:t>
            </a:r>
            <a:endParaRPr lang="en-US" b="1" dirty="0" smtClean="0"/>
          </a:p>
          <a:p>
            <a:r>
              <a:rPr lang="en-US" b="1" dirty="0" smtClean="0"/>
              <a:t>Keep </a:t>
            </a:r>
            <a:r>
              <a:rPr lang="en-US" b="1" dirty="0"/>
              <a:t>in mind the real class looks a bit more complicated. </a:t>
            </a:r>
            <a:endParaRPr lang="en-US" b="1" dirty="0" smtClean="0"/>
          </a:p>
          <a:p>
            <a:r>
              <a:rPr lang="en-US" b="1" dirty="0" smtClean="0"/>
              <a:t>This </a:t>
            </a:r>
            <a:r>
              <a:rPr lang="en-US" b="1" dirty="0"/>
              <a:t>is just meant to give you a more concrete idea </a:t>
            </a:r>
            <a:endParaRPr lang="en-US" b="1" dirty="0" smtClean="0"/>
          </a:p>
          <a:p>
            <a:r>
              <a:rPr lang="en-US" b="1" dirty="0" smtClean="0"/>
              <a:t>of </a:t>
            </a:r>
            <a:r>
              <a:rPr lang="en-US" b="1" dirty="0"/>
              <a:t>what the class </a:t>
            </a:r>
            <a:r>
              <a:rPr lang="en-US" b="1" dirty="0" err="1"/>
              <a:t>ArrayList</a:t>
            </a:r>
            <a:r>
              <a:rPr lang="en-US" b="1" dirty="0"/>
              <a:t> looks like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type="lt">
                                    <p:tmAbs val="100"/>
                                  </p:iterate>
                                  <p:childTnLst>
                                    <p:set>
                                      <p:cBhvr>
                                        <p:cTn id="6" fill="hold"/>
                                        <p:tgtEl>
                                          <p:spTgt spid="4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 grpId="1"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Shape 430"/>
          <p:cNvSpPr>
            <a:spLocks noGrp="1"/>
          </p:cNvSpPr>
          <p:nvPr>
            <p:ph type="title"/>
          </p:nvPr>
        </p:nvSpPr>
        <p:spPr>
          <a:xfrm>
            <a:off x="2290232" y="-304801"/>
            <a:ext cx="28007737" cy="3048001"/>
          </a:xfrm>
          <a:prstGeom prst="rect">
            <a:avLst/>
          </a:prstGeom>
        </p:spPr>
        <p:txBody>
          <a:bodyPr/>
          <a:lstStyle>
            <a:lvl1pPr>
              <a:defRPr sz="14600">
                <a:solidFill>
                  <a:srgbClr val="059EE4"/>
                </a:solidFill>
                <a:latin typeface="+mj-lt"/>
                <a:ea typeface="+mj-ea"/>
                <a:cs typeface="+mj-cs"/>
                <a:sym typeface="Helvetica Neue Thin"/>
              </a:defRPr>
            </a:lvl1pPr>
          </a:lstStyle>
          <a:p>
            <a:r>
              <a:rPr dirty="0" err="1"/>
              <a:t>ArrayList</a:t>
            </a:r>
            <a:endParaRPr dirty="0"/>
          </a:p>
        </p:txBody>
      </p:sp>
      <p:sp>
        <p:nvSpPr>
          <p:cNvPr id="428" name="Shape 428"/>
          <p:cNvSpPr>
            <a:spLocks noGrp="1"/>
          </p:cNvSpPr>
          <p:nvPr>
            <p:ph type="body" idx="1"/>
          </p:nvPr>
        </p:nvSpPr>
        <p:spPr>
          <a:xfrm>
            <a:off x="2288100" y="1014600"/>
            <a:ext cx="28007736" cy="12276668"/>
          </a:xfrm>
          <a:prstGeom prst="rect">
            <a:avLst/>
          </a:prstGeom>
        </p:spPr>
        <p:txBody>
          <a:bodyPr>
            <a:normAutofit lnSpcReduction="10000"/>
          </a:bodyPr>
          <a:lstStyle/>
          <a:p>
            <a:pPr marL="0" indent="0" defTabSz="310895">
              <a:spcBef>
                <a:spcPts val="0"/>
              </a:spcBef>
              <a:buSzTx/>
              <a:buNone/>
              <a:defRPr sz="5100">
                <a:latin typeface="Menlo"/>
                <a:ea typeface="Menlo"/>
                <a:cs typeface="Menlo"/>
                <a:sym typeface="Menlo"/>
              </a:defRPr>
            </a:pPr>
            <a:r>
              <a:rPr b="1" dirty="0">
                <a:solidFill>
                  <a:srgbClr val="011993"/>
                </a:solidFill>
              </a:rPr>
              <a:t>package </a:t>
            </a:r>
            <a:r>
              <a:rPr dirty="0" err="1"/>
              <a:t>java.util</a:t>
            </a:r>
            <a:r>
              <a:rPr dirty="0"/>
              <a:t>;</a:t>
            </a:r>
          </a:p>
          <a:p>
            <a:pPr marL="0" indent="0" defTabSz="310895">
              <a:lnSpc>
                <a:spcPts val="7200"/>
              </a:lnSpc>
              <a:spcBef>
                <a:spcPts val="0"/>
              </a:spcBef>
              <a:buSzTx/>
              <a:buNone/>
              <a:defRPr sz="5100">
                <a:latin typeface="Menlo"/>
                <a:ea typeface="Menlo"/>
                <a:cs typeface="Menlo"/>
                <a:sym typeface="Menlo"/>
              </a:defRPr>
            </a:pPr>
            <a:endParaRPr dirty="0"/>
          </a:p>
          <a:p>
            <a:pPr marL="0" indent="0" defTabSz="310895">
              <a:spcBef>
                <a:spcPts val="0"/>
              </a:spcBef>
              <a:buSzTx/>
              <a:buNone/>
              <a:defRPr sz="5100" b="1">
                <a:solidFill>
                  <a:srgbClr val="011993"/>
                </a:solidFill>
                <a:latin typeface="Menlo"/>
                <a:ea typeface="Menlo"/>
                <a:cs typeface="Menlo"/>
                <a:sym typeface="Menlo"/>
              </a:defRPr>
            </a:pPr>
            <a:r>
              <a:rPr dirty="0">
                <a:solidFill>
                  <a:srgbClr val="0327D0"/>
                </a:solidFill>
              </a:rPr>
              <a:t>public class </a:t>
            </a:r>
            <a:r>
              <a:rPr dirty="0" err="1"/>
              <a:t>ArrayList</a:t>
            </a:r>
            <a:r>
              <a:rPr dirty="0"/>
              <a:t>&lt;</a:t>
            </a:r>
            <a:r>
              <a:rPr dirty="0">
                <a:solidFill>
                  <a:srgbClr val="20A8AD"/>
                </a:solidFill>
              </a:rPr>
              <a:t>E</a:t>
            </a:r>
            <a:r>
              <a:rPr dirty="0"/>
              <a:t>&gt; {</a:t>
            </a:r>
          </a:p>
          <a:p>
            <a:pPr marL="0" indent="0" defTabSz="310895">
              <a:spcBef>
                <a:spcPts val="0"/>
              </a:spcBef>
              <a:buSzTx/>
              <a:buNone/>
              <a:defRPr sz="5100">
                <a:latin typeface="Menlo"/>
                <a:ea typeface="Menlo"/>
                <a:cs typeface="Menlo"/>
                <a:sym typeface="Menlo"/>
              </a:defRPr>
            </a:pPr>
            <a:endParaRPr dirty="0"/>
          </a:p>
          <a:p>
            <a:pPr marL="0" indent="0" defTabSz="310895">
              <a:spcBef>
                <a:spcPts val="0"/>
              </a:spcBef>
              <a:buSzTx/>
              <a:buNone/>
              <a:defRPr sz="5100" i="1">
                <a:solidFill>
                  <a:srgbClr val="929292"/>
                </a:solidFill>
                <a:latin typeface="Menlo"/>
                <a:ea typeface="Menlo"/>
                <a:cs typeface="Menlo"/>
                <a:sym typeface="Menlo"/>
              </a:defRPr>
            </a:pPr>
            <a:r>
              <a:rPr dirty="0"/>
              <a:t>    </a:t>
            </a:r>
            <a:r>
              <a:rPr b="1" i="0" dirty="0">
                <a:solidFill>
                  <a:srgbClr val="011993"/>
                </a:solidFill>
              </a:rPr>
              <a:t>private static final </a:t>
            </a:r>
            <a:r>
              <a:rPr b="1" i="0" dirty="0" err="1">
                <a:solidFill>
                  <a:srgbClr val="011993"/>
                </a:solidFill>
              </a:rPr>
              <a:t>int</a:t>
            </a:r>
            <a:r>
              <a:rPr b="1" i="0" dirty="0">
                <a:solidFill>
                  <a:srgbClr val="011993"/>
                </a:solidFill>
              </a:rPr>
              <a:t> </a:t>
            </a:r>
            <a:r>
              <a:rPr b="1" dirty="0">
                <a:solidFill>
                  <a:srgbClr val="7B248D"/>
                </a:solidFill>
              </a:rPr>
              <a:t>DEFAULT_CAPACITY </a:t>
            </a:r>
            <a:r>
              <a:rPr i="0" dirty="0">
                <a:solidFill>
                  <a:srgbClr val="000000"/>
                </a:solidFill>
              </a:rPr>
              <a:t>= </a:t>
            </a:r>
            <a:r>
              <a:rPr i="0" dirty="0">
                <a:solidFill>
                  <a:srgbClr val="0433FF"/>
                </a:solidFill>
              </a:rPr>
              <a:t>10</a:t>
            </a:r>
            <a:r>
              <a:rPr i="0" dirty="0">
                <a:solidFill>
                  <a:srgbClr val="000000"/>
                </a:solidFill>
              </a:rPr>
              <a:t>;</a:t>
            </a:r>
            <a:br>
              <a:rPr i="0" dirty="0">
                <a:solidFill>
                  <a:srgbClr val="000000"/>
                </a:solidFill>
              </a:rPr>
            </a:br>
            <a:r>
              <a:rPr dirty="0"/>
              <a:t/>
            </a:r>
            <a:br>
              <a:rPr dirty="0"/>
            </a:br>
            <a:r>
              <a:rPr dirty="0"/>
              <a:t>    </a:t>
            </a:r>
            <a:r>
              <a:rPr b="1" i="0" dirty="0">
                <a:solidFill>
                  <a:srgbClr val="011993"/>
                </a:solidFill>
              </a:rPr>
              <a:t>private </a:t>
            </a:r>
            <a:r>
              <a:rPr i="0" dirty="0">
                <a:solidFill>
                  <a:srgbClr val="000000"/>
                </a:solidFill>
              </a:rPr>
              <a:t>Object[] </a:t>
            </a:r>
            <a:r>
              <a:rPr b="1" i="0" dirty="0" err="1">
                <a:solidFill>
                  <a:srgbClr val="7B248D"/>
                </a:solidFill>
              </a:rPr>
              <a:t>elementData</a:t>
            </a:r>
            <a:r>
              <a:rPr i="0" dirty="0">
                <a:solidFill>
                  <a:srgbClr val="000000"/>
                </a:solidFill>
              </a:rPr>
              <a:t>;</a:t>
            </a:r>
          </a:p>
          <a:p>
            <a:pPr marL="0" indent="0" defTabSz="310895">
              <a:spcBef>
                <a:spcPts val="0"/>
              </a:spcBef>
              <a:buSzTx/>
              <a:buNone/>
              <a:defRPr sz="5100" b="1">
                <a:solidFill>
                  <a:srgbClr val="011993"/>
                </a:solidFill>
                <a:latin typeface="Menlo"/>
                <a:ea typeface="Menlo"/>
                <a:cs typeface="Menlo"/>
                <a:sym typeface="Menlo"/>
              </a:defRPr>
            </a:pPr>
            <a:r>
              <a:rPr dirty="0">
                <a:solidFill>
                  <a:srgbClr val="000000"/>
                </a:solidFill>
              </a:rPr>
              <a:t>    </a:t>
            </a:r>
            <a:r>
              <a:rPr dirty="0"/>
              <a:t>private </a:t>
            </a:r>
            <a:r>
              <a:rPr dirty="0" err="1"/>
              <a:t>int</a:t>
            </a:r>
            <a:r>
              <a:rPr dirty="0"/>
              <a:t> </a:t>
            </a:r>
            <a:r>
              <a:rPr dirty="0">
                <a:solidFill>
                  <a:srgbClr val="7B248D"/>
                </a:solidFill>
              </a:rPr>
              <a:t>size</a:t>
            </a:r>
            <a:r>
              <a:rPr b="0" dirty="0">
                <a:solidFill>
                  <a:srgbClr val="000000"/>
                </a:solidFill>
              </a:rPr>
              <a:t>;</a:t>
            </a:r>
          </a:p>
          <a:p>
            <a:pPr marL="0" indent="0" defTabSz="310895">
              <a:lnSpc>
                <a:spcPts val="7200"/>
              </a:lnSpc>
              <a:spcBef>
                <a:spcPts val="0"/>
              </a:spcBef>
              <a:buSzTx/>
              <a:buNone/>
              <a:defRPr sz="5100">
                <a:latin typeface="Menlo"/>
                <a:ea typeface="Menlo"/>
                <a:cs typeface="Menlo"/>
                <a:sym typeface="Menlo"/>
              </a:defRPr>
            </a:pPr>
            <a:endParaRPr b="0" dirty="0">
              <a:solidFill>
                <a:srgbClr val="000000"/>
              </a:solidFill>
            </a:endParaRPr>
          </a:p>
          <a:p>
            <a:pPr marL="0" indent="0" defTabSz="310895">
              <a:spcBef>
                <a:spcPts val="0"/>
              </a:spcBef>
              <a:buSzTx/>
              <a:buNone/>
              <a:defRPr sz="5100">
                <a:latin typeface="Menlo"/>
                <a:ea typeface="Menlo"/>
                <a:cs typeface="Menlo"/>
                <a:sym typeface="Menlo"/>
              </a:defRPr>
            </a:pPr>
            <a:r>
              <a:rPr dirty="0"/>
              <a:t>    </a:t>
            </a:r>
            <a:r>
              <a:rPr b="1" dirty="0">
                <a:solidFill>
                  <a:srgbClr val="011993"/>
                </a:solidFill>
              </a:rPr>
              <a:t>public </a:t>
            </a:r>
            <a:r>
              <a:rPr dirty="0">
                <a:solidFill>
                  <a:srgbClr val="20A8AD"/>
                </a:solidFill>
              </a:rPr>
              <a:t>E </a:t>
            </a:r>
            <a:r>
              <a:rPr dirty="0"/>
              <a:t>get(</a:t>
            </a:r>
            <a:r>
              <a:rPr b="1" dirty="0" err="1">
                <a:solidFill>
                  <a:srgbClr val="011993"/>
                </a:solidFill>
              </a:rPr>
              <a:t>int</a:t>
            </a:r>
            <a:r>
              <a:rPr b="1" dirty="0">
                <a:solidFill>
                  <a:srgbClr val="011993"/>
                </a:solidFill>
              </a:rPr>
              <a:t> </a:t>
            </a:r>
            <a:r>
              <a:rPr dirty="0"/>
              <a:t>index) {…}</a:t>
            </a:r>
          </a:p>
          <a:p>
            <a:pPr marL="0" lvl="6" indent="932688" defTabSz="310895">
              <a:spcBef>
                <a:spcPts val="0"/>
              </a:spcBef>
              <a:buSzTx/>
              <a:buNone/>
              <a:defRPr sz="5100" b="1">
                <a:solidFill>
                  <a:srgbClr val="011993"/>
                </a:solidFill>
                <a:latin typeface="Menlo"/>
                <a:ea typeface="Menlo"/>
                <a:cs typeface="Menlo"/>
                <a:sym typeface="Menlo"/>
              </a:defRPr>
            </a:pPr>
            <a:r>
              <a:rPr dirty="0"/>
              <a:t> public </a:t>
            </a:r>
            <a:r>
              <a:rPr dirty="0" err="1"/>
              <a:t>boolean</a:t>
            </a:r>
            <a:r>
              <a:rPr dirty="0"/>
              <a:t> </a:t>
            </a:r>
            <a:r>
              <a:rPr b="0" dirty="0">
                <a:solidFill>
                  <a:srgbClr val="000000"/>
                </a:solidFill>
              </a:rPr>
              <a:t>add(</a:t>
            </a:r>
            <a:r>
              <a:rPr b="0" dirty="0">
                <a:solidFill>
                  <a:srgbClr val="20A8AD"/>
                </a:solidFill>
              </a:rPr>
              <a:t>E </a:t>
            </a:r>
            <a:r>
              <a:rPr b="0" dirty="0">
                <a:solidFill>
                  <a:srgbClr val="000000"/>
                </a:solidFill>
              </a:rPr>
              <a:t>e) {…}</a:t>
            </a:r>
          </a:p>
          <a:p>
            <a:pPr marL="0" indent="0" defTabSz="310895">
              <a:lnSpc>
                <a:spcPts val="7200"/>
              </a:lnSpc>
              <a:spcBef>
                <a:spcPts val="0"/>
              </a:spcBef>
              <a:buSzTx/>
              <a:buNone/>
              <a:defRPr sz="5100">
                <a:latin typeface="Menlo"/>
                <a:ea typeface="Menlo"/>
                <a:cs typeface="Menlo"/>
                <a:sym typeface="Menlo"/>
              </a:defRPr>
            </a:pPr>
            <a:r>
              <a:rPr dirty="0"/>
              <a:t>    </a:t>
            </a:r>
            <a:r>
              <a:rPr b="1" dirty="0">
                <a:solidFill>
                  <a:srgbClr val="011993"/>
                </a:solidFill>
              </a:rPr>
              <a:t>public </a:t>
            </a:r>
            <a:r>
              <a:rPr dirty="0">
                <a:solidFill>
                  <a:srgbClr val="20A8AD"/>
                </a:solidFill>
              </a:rPr>
              <a:t>E </a:t>
            </a:r>
            <a:r>
              <a:rPr dirty="0"/>
              <a:t>remove(</a:t>
            </a:r>
            <a:r>
              <a:rPr b="1" dirty="0" err="1">
                <a:solidFill>
                  <a:srgbClr val="011993"/>
                </a:solidFill>
              </a:rPr>
              <a:t>int</a:t>
            </a:r>
            <a:r>
              <a:rPr b="1" dirty="0">
                <a:solidFill>
                  <a:srgbClr val="011993"/>
                </a:solidFill>
              </a:rPr>
              <a:t> </a:t>
            </a:r>
            <a:r>
              <a:rPr dirty="0"/>
              <a:t>index) {…}</a:t>
            </a:r>
          </a:p>
          <a:p>
            <a:pPr marL="0" indent="0" defTabSz="310895">
              <a:spcBef>
                <a:spcPts val="0"/>
              </a:spcBef>
              <a:buSzTx/>
              <a:buNone/>
              <a:defRPr sz="5100">
                <a:latin typeface="Menlo"/>
                <a:ea typeface="Menlo"/>
                <a:cs typeface="Menlo"/>
                <a:sym typeface="Menlo"/>
              </a:defRPr>
            </a:pPr>
            <a:endParaRPr dirty="0"/>
          </a:p>
          <a:p>
            <a:pPr marL="0" indent="0" defTabSz="310895">
              <a:lnSpc>
                <a:spcPts val="7200"/>
              </a:lnSpc>
              <a:spcBef>
                <a:spcPts val="0"/>
              </a:spcBef>
              <a:buSzTx/>
              <a:buNone/>
              <a:defRPr sz="5100">
                <a:latin typeface="Menlo"/>
                <a:ea typeface="Menlo"/>
                <a:cs typeface="Menlo"/>
                <a:sym typeface="Menlo"/>
              </a:defRPr>
            </a:pPr>
            <a:r>
              <a:rPr dirty="0"/>
              <a:t>[…]</a:t>
            </a:r>
          </a:p>
          <a:p>
            <a:pPr marL="0" indent="0" defTabSz="310895">
              <a:lnSpc>
                <a:spcPts val="7200"/>
              </a:lnSpc>
              <a:spcBef>
                <a:spcPts val="0"/>
              </a:spcBef>
              <a:buSzTx/>
              <a:buNone/>
              <a:defRPr sz="5100">
                <a:latin typeface="Menlo"/>
                <a:ea typeface="Menlo"/>
                <a:cs typeface="Menlo"/>
                <a:sym typeface="Menlo"/>
              </a:defRPr>
            </a:pPr>
            <a:r>
              <a:rPr dirty="0"/>
              <a:t>}</a:t>
            </a:r>
          </a:p>
        </p:txBody>
      </p:sp>
      <p:sp>
        <p:nvSpPr>
          <p:cNvPr id="2" name="TextBox 1"/>
          <p:cNvSpPr txBox="1"/>
          <p:nvPr/>
        </p:nvSpPr>
        <p:spPr>
          <a:xfrm>
            <a:off x="3828985" y="12362774"/>
            <a:ext cx="23431627" cy="58306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As you can see, </a:t>
            </a:r>
            <a:endParaRPr lang="en-US" b="1" dirty="0" smtClean="0"/>
          </a:p>
          <a:p>
            <a:r>
              <a:rPr lang="en-US" b="1" dirty="0" err="1" smtClean="0"/>
              <a:t>ArrayList</a:t>
            </a:r>
            <a:r>
              <a:rPr lang="en-US" b="1" dirty="0" smtClean="0"/>
              <a:t> </a:t>
            </a:r>
            <a:r>
              <a:rPr lang="en-US" b="1" dirty="0"/>
              <a:t>is just a class anyone could have written, </a:t>
            </a:r>
            <a:endParaRPr lang="en-US" b="1" dirty="0" smtClean="0"/>
          </a:p>
          <a:p>
            <a:r>
              <a:rPr lang="en-US" b="1" dirty="0" smtClean="0"/>
              <a:t>given </a:t>
            </a:r>
            <a:r>
              <a:rPr lang="en-US" b="1" dirty="0"/>
              <a:t>enough time and knowledge. </a:t>
            </a:r>
            <a:endParaRPr lang="en-US" b="1" dirty="0" smtClean="0"/>
          </a:p>
          <a:p>
            <a:r>
              <a:rPr lang="en-US" b="1" dirty="0" smtClean="0"/>
              <a:t>There </a:t>
            </a:r>
            <a:r>
              <a:rPr lang="en-US" b="1" dirty="0"/>
              <a:t>is no black magic. </a:t>
            </a:r>
            <a:endParaRPr lang="en-US" b="1" dirty="0" smtClean="0"/>
          </a:p>
          <a:p>
            <a:r>
              <a:rPr lang="en-US" b="1" dirty="0" smtClean="0"/>
              <a:t>You </a:t>
            </a:r>
            <a:r>
              <a:rPr lang="en-US" b="1" dirty="0"/>
              <a:t>can find the actual source code online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Shape 436"/>
          <p:cNvSpPr>
            <a:spLocks noGrp="1"/>
          </p:cNvSpPr>
          <p:nvPr>
            <p:ph type="title"/>
          </p:nvPr>
        </p:nvSpPr>
        <p:spPr>
          <a:xfrm>
            <a:off x="2290232" y="-304801"/>
            <a:ext cx="28007737" cy="3048001"/>
          </a:xfrm>
          <a:prstGeom prst="rect">
            <a:avLst/>
          </a:prstGeom>
        </p:spPr>
        <p:txBody>
          <a:bodyPr/>
          <a:lstStyle>
            <a:lvl1pPr>
              <a:defRPr sz="14600">
                <a:solidFill>
                  <a:srgbClr val="059EE4"/>
                </a:solidFill>
                <a:latin typeface="+mj-lt"/>
                <a:ea typeface="+mj-ea"/>
                <a:cs typeface="+mj-cs"/>
                <a:sym typeface="Helvetica Neue Thin"/>
              </a:defRPr>
            </a:lvl1pPr>
          </a:lstStyle>
          <a:p>
            <a:r>
              <a:rPr dirty="0" err="1"/>
              <a:t>ArrayList</a:t>
            </a:r>
            <a:endParaRPr dirty="0"/>
          </a:p>
        </p:txBody>
      </p:sp>
      <p:sp>
        <p:nvSpPr>
          <p:cNvPr id="434" name="Shape 434"/>
          <p:cNvSpPr>
            <a:spLocks noGrp="1"/>
          </p:cNvSpPr>
          <p:nvPr>
            <p:ph type="body" idx="1"/>
          </p:nvPr>
        </p:nvSpPr>
        <p:spPr>
          <a:xfrm>
            <a:off x="2288100" y="1014600"/>
            <a:ext cx="28007736" cy="12276668"/>
          </a:xfrm>
          <a:prstGeom prst="rect">
            <a:avLst/>
          </a:prstGeom>
        </p:spPr>
        <p:txBody>
          <a:bodyPr>
            <a:normAutofit lnSpcReduction="10000"/>
          </a:bodyPr>
          <a:lstStyle/>
          <a:p>
            <a:pPr marL="0" indent="0" defTabSz="310895">
              <a:spcBef>
                <a:spcPts val="0"/>
              </a:spcBef>
              <a:buSzTx/>
              <a:buNone/>
              <a:defRPr sz="5100">
                <a:latin typeface="Menlo"/>
                <a:ea typeface="Menlo"/>
                <a:cs typeface="Menlo"/>
                <a:sym typeface="Menlo"/>
              </a:defRPr>
            </a:pPr>
            <a:r>
              <a:rPr b="1" dirty="0">
                <a:solidFill>
                  <a:srgbClr val="011993"/>
                </a:solidFill>
              </a:rPr>
              <a:t>package </a:t>
            </a:r>
            <a:r>
              <a:rPr dirty="0" err="1"/>
              <a:t>java.util</a:t>
            </a:r>
            <a:r>
              <a:rPr dirty="0"/>
              <a:t>;</a:t>
            </a:r>
          </a:p>
          <a:p>
            <a:pPr marL="0" indent="0" defTabSz="310895">
              <a:lnSpc>
                <a:spcPts val="7200"/>
              </a:lnSpc>
              <a:spcBef>
                <a:spcPts val="0"/>
              </a:spcBef>
              <a:buSzTx/>
              <a:buNone/>
              <a:defRPr sz="5100">
                <a:latin typeface="Menlo"/>
                <a:ea typeface="Menlo"/>
                <a:cs typeface="Menlo"/>
                <a:sym typeface="Menlo"/>
              </a:defRPr>
            </a:pPr>
            <a:endParaRPr dirty="0"/>
          </a:p>
          <a:p>
            <a:pPr marL="0" indent="0" defTabSz="310895">
              <a:spcBef>
                <a:spcPts val="0"/>
              </a:spcBef>
              <a:buSzTx/>
              <a:buNone/>
              <a:defRPr sz="5100" b="1">
                <a:solidFill>
                  <a:srgbClr val="011993"/>
                </a:solidFill>
                <a:latin typeface="Menlo"/>
                <a:ea typeface="Menlo"/>
                <a:cs typeface="Menlo"/>
                <a:sym typeface="Menlo"/>
              </a:defRPr>
            </a:pPr>
            <a:r>
              <a:rPr dirty="0">
                <a:solidFill>
                  <a:srgbClr val="0327D0"/>
                </a:solidFill>
              </a:rPr>
              <a:t>public class </a:t>
            </a:r>
            <a:r>
              <a:rPr dirty="0" err="1"/>
              <a:t>ArrayList</a:t>
            </a:r>
            <a:r>
              <a:rPr dirty="0"/>
              <a:t>&lt;</a:t>
            </a:r>
            <a:r>
              <a:rPr dirty="0">
                <a:solidFill>
                  <a:srgbClr val="20A8AD"/>
                </a:solidFill>
              </a:rPr>
              <a:t>E</a:t>
            </a:r>
            <a:r>
              <a:rPr dirty="0"/>
              <a:t>&gt; {</a:t>
            </a:r>
          </a:p>
          <a:p>
            <a:pPr marL="0" indent="0" defTabSz="310895">
              <a:spcBef>
                <a:spcPts val="0"/>
              </a:spcBef>
              <a:buSzTx/>
              <a:buNone/>
              <a:defRPr sz="5100">
                <a:latin typeface="Menlo"/>
                <a:ea typeface="Menlo"/>
                <a:cs typeface="Menlo"/>
                <a:sym typeface="Menlo"/>
              </a:defRPr>
            </a:pPr>
            <a:endParaRPr dirty="0"/>
          </a:p>
          <a:p>
            <a:pPr marL="0" indent="0" defTabSz="310895">
              <a:spcBef>
                <a:spcPts val="0"/>
              </a:spcBef>
              <a:buSzTx/>
              <a:buNone/>
              <a:defRPr sz="5100" i="1">
                <a:solidFill>
                  <a:srgbClr val="929292"/>
                </a:solidFill>
                <a:latin typeface="Menlo"/>
                <a:ea typeface="Menlo"/>
                <a:cs typeface="Menlo"/>
                <a:sym typeface="Menlo"/>
              </a:defRPr>
            </a:pPr>
            <a:r>
              <a:rPr dirty="0"/>
              <a:t>    </a:t>
            </a:r>
            <a:r>
              <a:rPr b="1" i="0" dirty="0">
                <a:solidFill>
                  <a:srgbClr val="011993"/>
                </a:solidFill>
              </a:rPr>
              <a:t>private static final </a:t>
            </a:r>
            <a:r>
              <a:rPr b="1" i="0" dirty="0" err="1">
                <a:solidFill>
                  <a:srgbClr val="011993"/>
                </a:solidFill>
              </a:rPr>
              <a:t>int</a:t>
            </a:r>
            <a:r>
              <a:rPr b="1" i="0" dirty="0">
                <a:solidFill>
                  <a:srgbClr val="011993"/>
                </a:solidFill>
              </a:rPr>
              <a:t> </a:t>
            </a:r>
            <a:r>
              <a:rPr b="1" dirty="0">
                <a:solidFill>
                  <a:srgbClr val="7B248D"/>
                </a:solidFill>
              </a:rPr>
              <a:t>DEFAULT_CAPACITY </a:t>
            </a:r>
            <a:r>
              <a:rPr i="0" dirty="0">
                <a:solidFill>
                  <a:srgbClr val="000000"/>
                </a:solidFill>
              </a:rPr>
              <a:t>= </a:t>
            </a:r>
            <a:r>
              <a:rPr i="0" dirty="0">
                <a:solidFill>
                  <a:srgbClr val="0433FF"/>
                </a:solidFill>
              </a:rPr>
              <a:t>10</a:t>
            </a:r>
            <a:r>
              <a:rPr i="0" dirty="0">
                <a:solidFill>
                  <a:srgbClr val="000000"/>
                </a:solidFill>
              </a:rPr>
              <a:t>;</a:t>
            </a:r>
            <a:br>
              <a:rPr i="0" dirty="0">
                <a:solidFill>
                  <a:srgbClr val="000000"/>
                </a:solidFill>
              </a:rPr>
            </a:br>
            <a:r>
              <a:rPr dirty="0"/>
              <a:t/>
            </a:r>
            <a:br>
              <a:rPr dirty="0"/>
            </a:br>
            <a:r>
              <a:rPr dirty="0"/>
              <a:t>    </a:t>
            </a:r>
            <a:r>
              <a:rPr b="1" i="0" dirty="0">
                <a:solidFill>
                  <a:srgbClr val="011993"/>
                </a:solidFill>
              </a:rPr>
              <a:t>private </a:t>
            </a:r>
            <a:r>
              <a:rPr i="0" dirty="0">
                <a:solidFill>
                  <a:srgbClr val="000000"/>
                </a:solidFill>
              </a:rPr>
              <a:t>Object[] </a:t>
            </a:r>
            <a:r>
              <a:rPr b="1" i="0" dirty="0" err="1">
                <a:solidFill>
                  <a:srgbClr val="7B248D"/>
                </a:solidFill>
              </a:rPr>
              <a:t>elementData</a:t>
            </a:r>
            <a:r>
              <a:rPr i="0" dirty="0">
                <a:solidFill>
                  <a:srgbClr val="000000"/>
                </a:solidFill>
              </a:rPr>
              <a:t>;</a:t>
            </a:r>
          </a:p>
          <a:p>
            <a:pPr marL="0" indent="0" defTabSz="310895">
              <a:spcBef>
                <a:spcPts val="0"/>
              </a:spcBef>
              <a:buSzTx/>
              <a:buNone/>
              <a:defRPr sz="5100" b="1">
                <a:solidFill>
                  <a:srgbClr val="011993"/>
                </a:solidFill>
                <a:latin typeface="Menlo"/>
                <a:ea typeface="Menlo"/>
                <a:cs typeface="Menlo"/>
                <a:sym typeface="Menlo"/>
              </a:defRPr>
            </a:pPr>
            <a:r>
              <a:rPr dirty="0">
                <a:solidFill>
                  <a:srgbClr val="000000"/>
                </a:solidFill>
              </a:rPr>
              <a:t>    </a:t>
            </a:r>
            <a:r>
              <a:rPr dirty="0"/>
              <a:t>private </a:t>
            </a:r>
            <a:r>
              <a:rPr dirty="0" err="1"/>
              <a:t>int</a:t>
            </a:r>
            <a:r>
              <a:rPr dirty="0"/>
              <a:t> </a:t>
            </a:r>
            <a:r>
              <a:rPr dirty="0">
                <a:solidFill>
                  <a:srgbClr val="7B248D"/>
                </a:solidFill>
              </a:rPr>
              <a:t>size</a:t>
            </a:r>
            <a:r>
              <a:rPr b="0" dirty="0">
                <a:solidFill>
                  <a:srgbClr val="000000"/>
                </a:solidFill>
              </a:rPr>
              <a:t>;</a:t>
            </a:r>
          </a:p>
          <a:p>
            <a:pPr marL="0" indent="0" defTabSz="310895">
              <a:lnSpc>
                <a:spcPts val="7200"/>
              </a:lnSpc>
              <a:spcBef>
                <a:spcPts val="0"/>
              </a:spcBef>
              <a:buSzTx/>
              <a:buNone/>
              <a:defRPr sz="5100">
                <a:latin typeface="Menlo"/>
                <a:ea typeface="Menlo"/>
                <a:cs typeface="Menlo"/>
                <a:sym typeface="Menlo"/>
              </a:defRPr>
            </a:pPr>
            <a:endParaRPr b="0" dirty="0">
              <a:solidFill>
                <a:srgbClr val="000000"/>
              </a:solidFill>
            </a:endParaRPr>
          </a:p>
          <a:p>
            <a:pPr marL="0" indent="0" defTabSz="310895">
              <a:spcBef>
                <a:spcPts val="0"/>
              </a:spcBef>
              <a:buSzTx/>
              <a:buNone/>
              <a:defRPr sz="5100">
                <a:latin typeface="Menlo"/>
                <a:ea typeface="Menlo"/>
                <a:cs typeface="Menlo"/>
                <a:sym typeface="Menlo"/>
              </a:defRPr>
            </a:pPr>
            <a:r>
              <a:rPr dirty="0"/>
              <a:t>    </a:t>
            </a:r>
            <a:r>
              <a:rPr b="1" dirty="0">
                <a:solidFill>
                  <a:srgbClr val="011993"/>
                </a:solidFill>
              </a:rPr>
              <a:t>public </a:t>
            </a:r>
            <a:r>
              <a:rPr dirty="0">
                <a:solidFill>
                  <a:srgbClr val="20A8AD"/>
                </a:solidFill>
              </a:rPr>
              <a:t>E </a:t>
            </a:r>
            <a:r>
              <a:rPr dirty="0"/>
              <a:t>get(</a:t>
            </a:r>
            <a:r>
              <a:rPr b="1" dirty="0" err="1">
                <a:solidFill>
                  <a:srgbClr val="011993"/>
                </a:solidFill>
              </a:rPr>
              <a:t>int</a:t>
            </a:r>
            <a:r>
              <a:rPr b="1" dirty="0">
                <a:solidFill>
                  <a:srgbClr val="011993"/>
                </a:solidFill>
              </a:rPr>
              <a:t> </a:t>
            </a:r>
            <a:r>
              <a:rPr dirty="0"/>
              <a:t>index) {…}</a:t>
            </a:r>
          </a:p>
          <a:p>
            <a:pPr marL="0" lvl="6" indent="932688" defTabSz="310895">
              <a:spcBef>
                <a:spcPts val="0"/>
              </a:spcBef>
              <a:buSzTx/>
              <a:buNone/>
              <a:defRPr sz="5100" b="1">
                <a:solidFill>
                  <a:srgbClr val="011993"/>
                </a:solidFill>
                <a:latin typeface="Menlo"/>
                <a:ea typeface="Menlo"/>
                <a:cs typeface="Menlo"/>
                <a:sym typeface="Menlo"/>
              </a:defRPr>
            </a:pPr>
            <a:r>
              <a:rPr dirty="0"/>
              <a:t> public </a:t>
            </a:r>
            <a:r>
              <a:rPr dirty="0" err="1"/>
              <a:t>boolean</a:t>
            </a:r>
            <a:r>
              <a:rPr dirty="0"/>
              <a:t> </a:t>
            </a:r>
            <a:r>
              <a:rPr b="0" dirty="0">
                <a:solidFill>
                  <a:srgbClr val="000000"/>
                </a:solidFill>
              </a:rPr>
              <a:t>add(</a:t>
            </a:r>
            <a:r>
              <a:rPr b="0" dirty="0">
                <a:solidFill>
                  <a:srgbClr val="20A8AD"/>
                </a:solidFill>
              </a:rPr>
              <a:t>E </a:t>
            </a:r>
            <a:r>
              <a:rPr b="0" dirty="0">
                <a:solidFill>
                  <a:srgbClr val="000000"/>
                </a:solidFill>
              </a:rPr>
              <a:t>e) {…}</a:t>
            </a:r>
          </a:p>
          <a:p>
            <a:pPr marL="0" indent="0" defTabSz="310895">
              <a:lnSpc>
                <a:spcPts val="7200"/>
              </a:lnSpc>
              <a:spcBef>
                <a:spcPts val="0"/>
              </a:spcBef>
              <a:buSzTx/>
              <a:buNone/>
              <a:defRPr sz="5100">
                <a:latin typeface="Menlo"/>
                <a:ea typeface="Menlo"/>
                <a:cs typeface="Menlo"/>
                <a:sym typeface="Menlo"/>
              </a:defRPr>
            </a:pPr>
            <a:r>
              <a:rPr dirty="0"/>
              <a:t>    </a:t>
            </a:r>
            <a:r>
              <a:rPr b="1" dirty="0">
                <a:solidFill>
                  <a:srgbClr val="011993"/>
                </a:solidFill>
              </a:rPr>
              <a:t>public </a:t>
            </a:r>
            <a:r>
              <a:rPr dirty="0">
                <a:solidFill>
                  <a:srgbClr val="20A8AD"/>
                </a:solidFill>
              </a:rPr>
              <a:t>E </a:t>
            </a:r>
            <a:r>
              <a:rPr dirty="0"/>
              <a:t>remove(</a:t>
            </a:r>
            <a:r>
              <a:rPr b="1" dirty="0" err="1">
                <a:solidFill>
                  <a:srgbClr val="011993"/>
                </a:solidFill>
              </a:rPr>
              <a:t>int</a:t>
            </a:r>
            <a:r>
              <a:rPr b="1" dirty="0">
                <a:solidFill>
                  <a:srgbClr val="011993"/>
                </a:solidFill>
              </a:rPr>
              <a:t> </a:t>
            </a:r>
            <a:r>
              <a:rPr dirty="0"/>
              <a:t>index) {…}</a:t>
            </a:r>
          </a:p>
          <a:p>
            <a:pPr marL="0" indent="0" defTabSz="310895">
              <a:spcBef>
                <a:spcPts val="0"/>
              </a:spcBef>
              <a:buSzTx/>
              <a:buNone/>
              <a:defRPr sz="5100">
                <a:latin typeface="Menlo"/>
                <a:ea typeface="Menlo"/>
                <a:cs typeface="Menlo"/>
                <a:sym typeface="Menlo"/>
              </a:defRPr>
            </a:pPr>
            <a:endParaRPr dirty="0"/>
          </a:p>
          <a:p>
            <a:pPr marL="0" indent="0" defTabSz="310895">
              <a:lnSpc>
                <a:spcPts val="7200"/>
              </a:lnSpc>
              <a:spcBef>
                <a:spcPts val="0"/>
              </a:spcBef>
              <a:buSzTx/>
              <a:buNone/>
              <a:defRPr sz="5100">
                <a:latin typeface="Menlo"/>
                <a:ea typeface="Menlo"/>
                <a:cs typeface="Menlo"/>
                <a:sym typeface="Menlo"/>
              </a:defRPr>
            </a:pPr>
            <a:r>
              <a:rPr dirty="0"/>
              <a:t>[…]</a:t>
            </a:r>
          </a:p>
          <a:p>
            <a:pPr marL="0" indent="0" defTabSz="310895">
              <a:lnSpc>
                <a:spcPts val="7200"/>
              </a:lnSpc>
              <a:spcBef>
                <a:spcPts val="0"/>
              </a:spcBef>
              <a:buSzTx/>
              <a:buNone/>
              <a:defRPr sz="5100">
                <a:latin typeface="Menlo"/>
                <a:ea typeface="Menlo"/>
                <a:cs typeface="Menlo"/>
                <a:sym typeface="Menlo"/>
              </a:defRPr>
            </a:pPr>
            <a:r>
              <a:rPr dirty="0"/>
              <a:t>}</a:t>
            </a:r>
          </a:p>
        </p:txBody>
      </p:sp>
      <p:sp>
        <p:nvSpPr>
          <p:cNvPr id="2" name="TextBox 1"/>
          <p:cNvSpPr txBox="1"/>
          <p:nvPr/>
        </p:nvSpPr>
        <p:spPr>
          <a:xfrm>
            <a:off x="1827865" y="12817860"/>
            <a:ext cx="25909870"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However, don’t rely too much on internals </a:t>
            </a:r>
            <a:endParaRPr lang="en-US" b="1" dirty="0" smtClean="0"/>
          </a:p>
          <a:p>
            <a:r>
              <a:rPr lang="en-US" b="1" dirty="0" smtClean="0"/>
              <a:t>that </a:t>
            </a:r>
            <a:r>
              <a:rPr lang="en-US" b="1" dirty="0"/>
              <a:t>you spot in the source code, </a:t>
            </a:r>
            <a:endParaRPr lang="en-US" b="1" dirty="0" smtClean="0"/>
          </a:p>
          <a:p>
            <a:r>
              <a:rPr lang="en-US" b="1" dirty="0" smtClean="0"/>
              <a:t>as </a:t>
            </a:r>
            <a:r>
              <a:rPr lang="en-US" b="1" dirty="0"/>
              <a:t>they may change any time, </a:t>
            </a:r>
            <a:endParaRPr lang="en-US" b="1" dirty="0" smtClean="0"/>
          </a:p>
          <a:p>
            <a:r>
              <a:rPr lang="en-US" b="1" dirty="0" smtClean="0"/>
              <a:t>if </a:t>
            </a:r>
            <a:r>
              <a:rPr lang="en-US" b="1" dirty="0"/>
              <a:t>they are not defined in the Java language specification</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Shape 440"/>
          <p:cNvSpPr/>
          <p:nvPr/>
        </p:nvSpPr>
        <p:spPr>
          <a:xfrm>
            <a:off x="4147903" y="4435222"/>
            <a:ext cx="18920082" cy="926490"/>
          </a:xfrm>
          <a:prstGeom prst="rect">
            <a:avLst/>
          </a:prstGeom>
          <a:solidFill>
            <a:srgbClr val="FFCA00">
              <a:alpha val="59601"/>
            </a:srgbClr>
          </a:solidFill>
          <a:ln w="12700">
            <a:miter lim="400000"/>
          </a:ln>
        </p:spPr>
        <p:txBody>
          <a:bodyPr lIns="67733" tIns="67733" rIns="67733" bIns="67733" anchor="ctr"/>
          <a:lstStyle/>
          <a:p>
            <a:pPr>
              <a:defRPr sz="4600">
                <a:solidFill>
                  <a:srgbClr val="FFFFFF"/>
                </a:solidFill>
              </a:defRPr>
            </a:pPr>
            <a:endParaRPr/>
          </a:p>
        </p:txBody>
      </p:sp>
      <p:sp>
        <p:nvSpPr>
          <p:cNvPr id="441" name="Shape 441"/>
          <p:cNvSpPr/>
          <p:nvPr/>
        </p:nvSpPr>
        <p:spPr>
          <a:xfrm>
            <a:off x="4147903" y="4435222"/>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lgn="l" defTabSz="457200">
              <a:defRPr sz="5200" b="1">
                <a:solidFill>
                  <a:srgbClr val="011993"/>
                </a:solidFill>
                <a:latin typeface="Menlo"/>
                <a:ea typeface="Menlo"/>
                <a:cs typeface="Menlo"/>
                <a:sym typeface="Menlo"/>
              </a:defRPr>
            </a:lvl1pPr>
          </a:lstStyle>
          <a:p>
            <a:r>
              <a:t>private static final int DEFAULT_CAPACITY = 10;</a:t>
            </a:r>
          </a:p>
        </p:txBody>
      </p:sp>
      <p:sp>
        <p:nvSpPr>
          <p:cNvPr id="443" name="Shape 443"/>
          <p:cNvSpPr/>
          <p:nvPr/>
        </p:nvSpPr>
        <p:spPr>
          <a:xfrm>
            <a:off x="4147903" y="560833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a:t>
            </a:r>
            <a:r>
              <a:rPr b="0">
                <a:solidFill>
                  <a:srgbClr val="000000"/>
                </a:solidFill>
              </a:rPr>
              <a:t>Object[]</a:t>
            </a:r>
            <a:r>
              <a:t> elementData;</a:t>
            </a:r>
          </a:p>
        </p:txBody>
      </p:sp>
      <p:sp>
        <p:nvSpPr>
          <p:cNvPr id="444" name="Shape 444"/>
          <p:cNvSpPr/>
          <p:nvPr/>
        </p:nvSpPr>
        <p:spPr>
          <a:xfrm>
            <a:off x="4147903" y="651885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int </a:t>
            </a:r>
            <a:r>
              <a:rPr>
                <a:solidFill>
                  <a:srgbClr val="7B248D"/>
                </a:solidFill>
              </a:rPr>
              <a:t>size</a:t>
            </a:r>
            <a:r>
              <a:rPr b="0">
                <a:solidFill>
                  <a:srgbClr val="000000"/>
                </a:solidFill>
              </a:rPr>
              <a:t>;</a:t>
            </a:r>
          </a:p>
        </p:txBody>
      </p:sp>
      <p:sp>
        <p:nvSpPr>
          <p:cNvPr id="445" name="Shape 445"/>
          <p:cNvSpPr/>
          <p:nvPr/>
        </p:nvSpPr>
        <p:spPr>
          <a:xfrm>
            <a:off x="4147903" y="9561214"/>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lnSpc>
                <a:spcPts val="7700"/>
              </a:lnSpc>
              <a:defRPr sz="5100">
                <a:latin typeface="Menlo"/>
                <a:ea typeface="Menlo"/>
                <a:cs typeface="Menlo"/>
                <a:sym typeface="Menlo"/>
              </a:defRPr>
            </a:pPr>
            <a:r>
              <a:rPr b="1">
                <a:solidFill>
                  <a:srgbClr val="011993"/>
                </a:solidFill>
              </a:rPr>
              <a:t>public </a:t>
            </a:r>
            <a:r>
              <a:rPr>
                <a:solidFill>
                  <a:srgbClr val="20A8AD"/>
                </a:solidFill>
              </a:rPr>
              <a:t>E </a:t>
            </a:r>
            <a:r>
              <a:t>remove(</a:t>
            </a:r>
            <a:r>
              <a:rPr b="1">
                <a:solidFill>
                  <a:srgbClr val="011993"/>
                </a:solidFill>
              </a:rPr>
              <a:t>int </a:t>
            </a:r>
            <a:r>
              <a:t>index) {…}</a:t>
            </a:r>
          </a:p>
        </p:txBody>
      </p:sp>
      <p:sp>
        <p:nvSpPr>
          <p:cNvPr id="446" name="Shape 446"/>
          <p:cNvSpPr/>
          <p:nvPr/>
        </p:nvSpPr>
        <p:spPr>
          <a:xfrm>
            <a:off x="4147903" y="8602484"/>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public boolean </a:t>
            </a:r>
            <a:r>
              <a:rPr b="0">
                <a:solidFill>
                  <a:srgbClr val="000000"/>
                </a:solidFill>
              </a:rPr>
              <a:t>add(</a:t>
            </a:r>
            <a:r>
              <a:rPr b="0">
                <a:solidFill>
                  <a:srgbClr val="20A8AD"/>
                </a:solidFill>
              </a:rPr>
              <a:t>E </a:t>
            </a:r>
            <a:r>
              <a:rPr b="0">
                <a:solidFill>
                  <a:srgbClr val="000000"/>
                </a:solidFill>
              </a:rPr>
              <a:t>e) {…}</a:t>
            </a:r>
          </a:p>
        </p:txBody>
      </p:sp>
      <p:sp>
        <p:nvSpPr>
          <p:cNvPr id="447" name="Shape 447"/>
          <p:cNvSpPr/>
          <p:nvPr/>
        </p:nvSpPr>
        <p:spPr>
          <a:xfrm>
            <a:off x="4147903" y="7698766"/>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a:latin typeface="Menlo"/>
                <a:ea typeface="Menlo"/>
                <a:cs typeface="Menlo"/>
                <a:sym typeface="Menlo"/>
              </a:defRPr>
            </a:pPr>
            <a:r>
              <a:rPr b="1">
                <a:solidFill>
                  <a:srgbClr val="011993"/>
                </a:solidFill>
              </a:rPr>
              <a:t>public </a:t>
            </a:r>
            <a:r>
              <a:rPr>
                <a:solidFill>
                  <a:srgbClr val="20A8AD"/>
                </a:solidFill>
              </a:rPr>
              <a:t>E </a:t>
            </a:r>
            <a:r>
              <a:t>get(</a:t>
            </a:r>
            <a:r>
              <a:rPr b="1">
                <a:solidFill>
                  <a:srgbClr val="011993"/>
                </a:solidFill>
              </a:rPr>
              <a:t>int </a:t>
            </a:r>
            <a:r>
              <a:t>index) {…}</a:t>
            </a:r>
          </a:p>
        </p:txBody>
      </p:sp>
      <p:sp>
        <p:nvSpPr>
          <p:cNvPr id="448" name="Shape 448"/>
          <p:cNvSpPr/>
          <p:nvPr/>
        </p:nvSpPr>
        <p:spPr>
          <a:xfrm>
            <a:off x="2284694" y="1267932"/>
            <a:ext cx="7167237"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a:latin typeface="Menlo"/>
                <a:ea typeface="Menlo"/>
                <a:cs typeface="Menlo"/>
                <a:sym typeface="Menlo"/>
              </a:defRPr>
            </a:pPr>
            <a:r>
              <a:rPr b="1">
                <a:solidFill>
                  <a:srgbClr val="011993"/>
                </a:solidFill>
              </a:rPr>
              <a:t>package </a:t>
            </a:r>
            <a:r>
              <a:t>java.util;</a:t>
            </a:r>
          </a:p>
        </p:txBody>
      </p:sp>
      <p:sp>
        <p:nvSpPr>
          <p:cNvPr id="449" name="Shape 449"/>
          <p:cNvSpPr/>
          <p:nvPr/>
        </p:nvSpPr>
        <p:spPr>
          <a:xfrm>
            <a:off x="2260955" y="2637571"/>
            <a:ext cx="10676772"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rPr dirty="0">
                <a:solidFill>
                  <a:srgbClr val="0327D0"/>
                </a:solidFill>
              </a:rPr>
              <a:t>public class </a:t>
            </a:r>
            <a:r>
              <a:rPr dirty="0" err="1"/>
              <a:t>ArrayList</a:t>
            </a:r>
            <a:r>
              <a:rPr dirty="0"/>
              <a:t>&lt;</a:t>
            </a:r>
            <a:r>
              <a:rPr dirty="0">
                <a:solidFill>
                  <a:srgbClr val="20A8AD"/>
                </a:solidFill>
              </a:rPr>
              <a:t>E</a:t>
            </a:r>
            <a:r>
              <a:rPr dirty="0"/>
              <a:t>&gt; {</a:t>
            </a:r>
          </a:p>
        </p:txBody>
      </p:sp>
      <p:sp>
        <p:nvSpPr>
          <p:cNvPr id="450" name="Shape 450"/>
          <p:cNvSpPr/>
          <p:nvPr/>
        </p:nvSpPr>
        <p:spPr>
          <a:xfrm>
            <a:off x="2340479" y="10519947"/>
            <a:ext cx="3267754" cy="2383368"/>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t>    </a:t>
            </a:r>
            <a:r>
              <a:rPr b="0"/>
              <a:t>[…]</a:t>
            </a:r>
            <a:r>
              <a:t> </a:t>
            </a:r>
            <a:br/>
            <a:r>
              <a:t/>
            </a:r>
            <a:br/>
            <a:r>
              <a:t>}</a:t>
            </a:r>
          </a:p>
        </p:txBody>
      </p:sp>
      <p:sp>
        <p:nvSpPr>
          <p:cNvPr id="14" name="Shape 436"/>
          <p:cNvSpPr>
            <a:spLocks noGrp="1"/>
          </p:cNvSpPr>
          <p:nvPr>
            <p:ph type="title"/>
          </p:nvPr>
        </p:nvSpPr>
        <p:spPr>
          <a:xfrm>
            <a:off x="2290232" y="-304801"/>
            <a:ext cx="28007737" cy="3048001"/>
          </a:xfrm>
          <a:prstGeom prst="rect">
            <a:avLst/>
          </a:prstGeom>
        </p:spPr>
        <p:txBody>
          <a:bodyPr/>
          <a:lstStyle>
            <a:lvl1pPr>
              <a:defRPr sz="14600">
                <a:solidFill>
                  <a:srgbClr val="059EE4"/>
                </a:solidFill>
                <a:latin typeface="+mj-lt"/>
                <a:ea typeface="+mj-ea"/>
                <a:cs typeface="+mj-cs"/>
                <a:sym typeface="Helvetica Neue Thin"/>
              </a:defRPr>
            </a:lvl1pPr>
          </a:lstStyle>
          <a:p>
            <a:r>
              <a:rPr dirty="0" err="1"/>
              <a:t>ArrayList</a:t>
            </a:r>
            <a:endParaRPr dirty="0"/>
          </a:p>
        </p:txBody>
      </p:sp>
      <p:sp>
        <p:nvSpPr>
          <p:cNvPr id="3" name="TextBox 2"/>
          <p:cNvSpPr txBox="1"/>
          <p:nvPr/>
        </p:nvSpPr>
        <p:spPr>
          <a:xfrm>
            <a:off x="4106534" y="13880433"/>
            <a:ext cx="23486130"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default capacity is the initial size of the array, </a:t>
            </a:r>
            <a:endParaRPr lang="en-US" b="1" dirty="0" smtClean="0"/>
          </a:p>
          <a:p>
            <a:r>
              <a:rPr lang="en-US" b="1" dirty="0" smtClean="0"/>
              <a:t>when </a:t>
            </a:r>
            <a:r>
              <a:rPr lang="en-US" b="1" dirty="0"/>
              <a:t>you don’t specify it as I recommended before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440"/>
                                        </p:tgtEl>
                                        <p:attrNameLst>
                                          <p:attrName>style.visibility</p:attrName>
                                        </p:attrNameLst>
                                      </p:cBhvr>
                                      <p:to>
                                        <p:strVal val="visible"/>
                                      </p:to>
                                    </p:set>
                                    <p:animEffect transition="in" filter="dissolve">
                                      <p:cBhvr>
                                        <p:cTn id="7" dur="500"/>
                                        <p:tgtEl>
                                          <p:spTgt spid="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 grpId="1"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 name="Shape 454"/>
          <p:cNvSpPr/>
          <p:nvPr/>
        </p:nvSpPr>
        <p:spPr>
          <a:xfrm>
            <a:off x="4147903" y="5610552"/>
            <a:ext cx="11485412" cy="926490"/>
          </a:xfrm>
          <a:prstGeom prst="rect">
            <a:avLst/>
          </a:prstGeom>
          <a:solidFill>
            <a:srgbClr val="FFCA00">
              <a:alpha val="59601"/>
            </a:srgbClr>
          </a:solidFill>
          <a:ln w="12700">
            <a:miter lim="400000"/>
          </a:ln>
        </p:spPr>
        <p:txBody>
          <a:bodyPr lIns="67733" tIns="67733" rIns="67733" bIns="67733" anchor="ctr"/>
          <a:lstStyle/>
          <a:p>
            <a:pPr>
              <a:defRPr sz="4600">
                <a:solidFill>
                  <a:srgbClr val="FFFFFF"/>
                </a:solidFill>
              </a:defRPr>
            </a:pPr>
            <a:endParaRPr/>
          </a:p>
        </p:txBody>
      </p:sp>
      <p:sp>
        <p:nvSpPr>
          <p:cNvPr id="456" name="Shape 456"/>
          <p:cNvSpPr/>
          <p:nvPr/>
        </p:nvSpPr>
        <p:spPr>
          <a:xfrm>
            <a:off x="4147903" y="549403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a:t>
            </a:r>
            <a:r>
              <a:rPr b="0">
                <a:solidFill>
                  <a:srgbClr val="000000"/>
                </a:solidFill>
              </a:rPr>
              <a:t>Object[]</a:t>
            </a:r>
            <a:r>
              <a:t> elementData;</a:t>
            </a:r>
          </a:p>
        </p:txBody>
      </p:sp>
      <p:sp>
        <p:nvSpPr>
          <p:cNvPr id="457" name="Shape 457"/>
          <p:cNvSpPr/>
          <p:nvPr/>
        </p:nvSpPr>
        <p:spPr>
          <a:xfrm>
            <a:off x="4147903" y="640455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int </a:t>
            </a:r>
            <a:r>
              <a:rPr>
                <a:solidFill>
                  <a:srgbClr val="7B248D"/>
                </a:solidFill>
              </a:rPr>
              <a:t>size</a:t>
            </a:r>
            <a:r>
              <a:rPr b="0">
                <a:solidFill>
                  <a:srgbClr val="000000"/>
                </a:solidFill>
              </a:rPr>
              <a:t>;</a:t>
            </a:r>
          </a:p>
        </p:txBody>
      </p:sp>
      <p:sp>
        <p:nvSpPr>
          <p:cNvPr id="458" name="Shape 458"/>
          <p:cNvSpPr/>
          <p:nvPr/>
        </p:nvSpPr>
        <p:spPr>
          <a:xfrm>
            <a:off x="4147903" y="9446914"/>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lnSpc>
                <a:spcPts val="7700"/>
              </a:lnSpc>
              <a:defRPr sz="5100">
                <a:latin typeface="Menlo"/>
                <a:ea typeface="Menlo"/>
                <a:cs typeface="Menlo"/>
                <a:sym typeface="Menlo"/>
              </a:defRPr>
            </a:pPr>
            <a:r>
              <a:rPr b="1">
                <a:solidFill>
                  <a:srgbClr val="011993"/>
                </a:solidFill>
              </a:rPr>
              <a:t>public </a:t>
            </a:r>
            <a:r>
              <a:rPr>
                <a:solidFill>
                  <a:srgbClr val="20A8AD"/>
                </a:solidFill>
              </a:rPr>
              <a:t>E </a:t>
            </a:r>
            <a:r>
              <a:t>remove(</a:t>
            </a:r>
            <a:r>
              <a:rPr b="1">
                <a:solidFill>
                  <a:srgbClr val="011993"/>
                </a:solidFill>
              </a:rPr>
              <a:t>int </a:t>
            </a:r>
            <a:r>
              <a:t>index) {…}</a:t>
            </a:r>
          </a:p>
        </p:txBody>
      </p:sp>
      <p:sp>
        <p:nvSpPr>
          <p:cNvPr id="459" name="Shape 459"/>
          <p:cNvSpPr/>
          <p:nvPr/>
        </p:nvSpPr>
        <p:spPr>
          <a:xfrm>
            <a:off x="4147903" y="4320922"/>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lgn="l" defTabSz="457200">
              <a:defRPr sz="5200" b="1">
                <a:solidFill>
                  <a:srgbClr val="011993"/>
                </a:solidFill>
                <a:latin typeface="Menlo"/>
                <a:ea typeface="Menlo"/>
                <a:cs typeface="Menlo"/>
                <a:sym typeface="Menlo"/>
              </a:defRPr>
            </a:lvl1pPr>
          </a:lstStyle>
          <a:p>
            <a:r>
              <a:t>private static final int DEFAULT_CAPACITY = 10;</a:t>
            </a:r>
          </a:p>
        </p:txBody>
      </p:sp>
      <p:sp>
        <p:nvSpPr>
          <p:cNvPr id="460" name="Shape 460"/>
          <p:cNvSpPr/>
          <p:nvPr/>
        </p:nvSpPr>
        <p:spPr>
          <a:xfrm>
            <a:off x="4147903" y="8488184"/>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public boolean </a:t>
            </a:r>
            <a:r>
              <a:rPr b="0">
                <a:solidFill>
                  <a:srgbClr val="000000"/>
                </a:solidFill>
              </a:rPr>
              <a:t>add(</a:t>
            </a:r>
            <a:r>
              <a:rPr b="0">
                <a:solidFill>
                  <a:srgbClr val="20A8AD"/>
                </a:solidFill>
              </a:rPr>
              <a:t>E </a:t>
            </a:r>
            <a:r>
              <a:rPr b="0">
                <a:solidFill>
                  <a:srgbClr val="000000"/>
                </a:solidFill>
              </a:rPr>
              <a:t>e) {…}</a:t>
            </a:r>
          </a:p>
        </p:txBody>
      </p:sp>
      <p:sp>
        <p:nvSpPr>
          <p:cNvPr id="461" name="Shape 461"/>
          <p:cNvSpPr/>
          <p:nvPr/>
        </p:nvSpPr>
        <p:spPr>
          <a:xfrm>
            <a:off x="4147903" y="7584466"/>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a:latin typeface="Menlo"/>
                <a:ea typeface="Menlo"/>
                <a:cs typeface="Menlo"/>
                <a:sym typeface="Menlo"/>
              </a:defRPr>
            </a:pPr>
            <a:r>
              <a:rPr b="1">
                <a:solidFill>
                  <a:srgbClr val="011993"/>
                </a:solidFill>
              </a:rPr>
              <a:t>public </a:t>
            </a:r>
            <a:r>
              <a:rPr>
                <a:solidFill>
                  <a:srgbClr val="20A8AD"/>
                </a:solidFill>
              </a:rPr>
              <a:t>E </a:t>
            </a:r>
            <a:r>
              <a:t>get(</a:t>
            </a:r>
            <a:r>
              <a:rPr b="1">
                <a:solidFill>
                  <a:srgbClr val="011993"/>
                </a:solidFill>
              </a:rPr>
              <a:t>int </a:t>
            </a:r>
            <a:r>
              <a:t>index) {…}</a:t>
            </a:r>
          </a:p>
        </p:txBody>
      </p:sp>
      <p:sp>
        <p:nvSpPr>
          <p:cNvPr id="462" name="Shape 462"/>
          <p:cNvSpPr/>
          <p:nvPr/>
        </p:nvSpPr>
        <p:spPr>
          <a:xfrm>
            <a:off x="2284694" y="1267932"/>
            <a:ext cx="7167237"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a:latin typeface="Menlo"/>
                <a:ea typeface="Menlo"/>
                <a:cs typeface="Menlo"/>
                <a:sym typeface="Menlo"/>
              </a:defRPr>
            </a:pPr>
            <a:r>
              <a:rPr b="1">
                <a:solidFill>
                  <a:srgbClr val="011993"/>
                </a:solidFill>
              </a:rPr>
              <a:t>package </a:t>
            </a:r>
            <a:r>
              <a:t>java.util;</a:t>
            </a:r>
          </a:p>
        </p:txBody>
      </p:sp>
      <p:sp>
        <p:nvSpPr>
          <p:cNvPr id="463" name="Shape 463"/>
          <p:cNvSpPr/>
          <p:nvPr/>
        </p:nvSpPr>
        <p:spPr>
          <a:xfrm>
            <a:off x="2260955" y="2637571"/>
            <a:ext cx="10676772"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rPr>
                <a:solidFill>
                  <a:srgbClr val="0327D0"/>
                </a:solidFill>
              </a:rPr>
              <a:t>public class </a:t>
            </a:r>
            <a:r>
              <a:t>ArrayList&lt;</a:t>
            </a:r>
            <a:r>
              <a:rPr>
                <a:solidFill>
                  <a:srgbClr val="20A8AD"/>
                </a:solidFill>
              </a:rPr>
              <a:t>E</a:t>
            </a:r>
            <a:r>
              <a:t>&gt; {</a:t>
            </a:r>
          </a:p>
        </p:txBody>
      </p:sp>
      <p:sp>
        <p:nvSpPr>
          <p:cNvPr id="464" name="Shape 464"/>
          <p:cNvSpPr/>
          <p:nvPr/>
        </p:nvSpPr>
        <p:spPr>
          <a:xfrm>
            <a:off x="2340479" y="10519947"/>
            <a:ext cx="3267754" cy="2383368"/>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t>    </a:t>
            </a:r>
            <a:r>
              <a:rPr b="0"/>
              <a:t>[…]</a:t>
            </a:r>
            <a:r>
              <a:t> </a:t>
            </a:r>
            <a:br/>
            <a:r>
              <a:t/>
            </a:r>
            <a:br/>
            <a:r>
              <a:t>}</a:t>
            </a:r>
          </a:p>
        </p:txBody>
      </p:sp>
      <p:sp>
        <p:nvSpPr>
          <p:cNvPr id="12" name="Shape 436"/>
          <p:cNvSpPr>
            <a:spLocks noGrp="1"/>
          </p:cNvSpPr>
          <p:nvPr>
            <p:ph type="title"/>
          </p:nvPr>
        </p:nvSpPr>
        <p:spPr>
          <a:xfrm>
            <a:off x="2290232" y="-304801"/>
            <a:ext cx="28007737" cy="3048001"/>
          </a:xfrm>
          <a:prstGeom prst="rect">
            <a:avLst/>
          </a:prstGeom>
        </p:spPr>
        <p:txBody>
          <a:bodyPr/>
          <a:lstStyle>
            <a:lvl1pPr>
              <a:defRPr sz="14600">
                <a:solidFill>
                  <a:srgbClr val="059EE4"/>
                </a:solidFill>
                <a:latin typeface="+mj-lt"/>
                <a:ea typeface="+mj-ea"/>
                <a:cs typeface="+mj-cs"/>
                <a:sym typeface="Helvetica Neue Thin"/>
              </a:defRPr>
            </a:lvl1pPr>
          </a:lstStyle>
          <a:p>
            <a:r>
              <a:rPr dirty="0" err="1"/>
              <a:t>ArrayList</a:t>
            </a:r>
            <a:endParaRPr dirty="0"/>
          </a:p>
        </p:txBody>
      </p:sp>
      <p:sp>
        <p:nvSpPr>
          <p:cNvPr id="2" name="TextBox 1"/>
          <p:cNvSpPr txBox="1"/>
          <p:nvPr/>
        </p:nvSpPr>
        <p:spPr>
          <a:xfrm>
            <a:off x="2387857" y="13575633"/>
            <a:ext cx="25170885"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a:t>
            </a:r>
            <a:r>
              <a:rPr lang="en-US" b="1" dirty="0" err="1"/>
              <a:t>elementData</a:t>
            </a:r>
            <a:r>
              <a:rPr lang="en-US" b="1" dirty="0"/>
              <a:t>” </a:t>
            </a:r>
            <a:endParaRPr lang="en-US" b="1" dirty="0" smtClean="0"/>
          </a:p>
          <a:p>
            <a:r>
              <a:rPr lang="en-US" b="1" dirty="0" smtClean="0"/>
              <a:t>is </a:t>
            </a:r>
            <a:r>
              <a:rPr lang="en-US" b="1" dirty="0"/>
              <a:t>the Array used to store the elements of the </a:t>
            </a:r>
            <a:r>
              <a:rPr lang="en-US" b="1" dirty="0" err="1"/>
              <a:t>ArrayList</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454"/>
                                        </p:tgtEl>
                                        <p:attrNameLst>
                                          <p:attrName>style.visibility</p:attrName>
                                        </p:attrNameLst>
                                      </p:cBhvr>
                                      <p:to>
                                        <p:strVal val="visible"/>
                                      </p:to>
                                    </p:set>
                                    <p:animEffect transition="in" filter="dissolve">
                                      <p:cBhvr>
                                        <p:cTn id="7" dur="500"/>
                                        <p:tgtEl>
                                          <p:spTgt spid="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 grpId="1"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 name="Shape 468"/>
          <p:cNvSpPr/>
          <p:nvPr/>
        </p:nvSpPr>
        <p:spPr>
          <a:xfrm>
            <a:off x="4147903" y="6493716"/>
            <a:ext cx="6798612" cy="926490"/>
          </a:xfrm>
          <a:prstGeom prst="rect">
            <a:avLst/>
          </a:prstGeom>
          <a:solidFill>
            <a:srgbClr val="FFCA00">
              <a:alpha val="59601"/>
            </a:srgbClr>
          </a:solidFill>
          <a:ln w="12700">
            <a:miter lim="400000"/>
          </a:ln>
        </p:spPr>
        <p:txBody>
          <a:bodyPr lIns="67733" tIns="67733" rIns="67733" bIns="67733" anchor="ctr"/>
          <a:lstStyle/>
          <a:p>
            <a:pPr>
              <a:defRPr sz="4600">
                <a:solidFill>
                  <a:srgbClr val="FFFFFF"/>
                </a:solidFill>
              </a:defRPr>
            </a:pPr>
            <a:endParaRPr/>
          </a:p>
        </p:txBody>
      </p:sp>
      <p:sp>
        <p:nvSpPr>
          <p:cNvPr id="470" name="Shape 470"/>
          <p:cNvSpPr/>
          <p:nvPr/>
        </p:nvSpPr>
        <p:spPr>
          <a:xfrm>
            <a:off x="4147903" y="557023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a:t>
            </a:r>
            <a:r>
              <a:rPr b="0">
                <a:solidFill>
                  <a:srgbClr val="000000"/>
                </a:solidFill>
              </a:rPr>
              <a:t>Object[]</a:t>
            </a:r>
            <a:r>
              <a:t> elementData;</a:t>
            </a:r>
          </a:p>
        </p:txBody>
      </p:sp>
      <p:sp>
        <p:nvSpPr>
          <p:cNvPr id="471" name="Shape 471"/>
          <p:cNvSpPr/>
          <p:nvPr/>
        </p:nvSpPr>
        <p:spPr>
          <a:xfrm>
            <a:off x="4147903" y="648075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int </a:t>
            </a:r>
            <a:r>
              <a:rPr>
                <a:solidFill>
                  <a:srgbClr val="7B248D"/>
                </a:solidFill>
              </a:rPr>
              <a:t>size</a:t>
            </a:r>
            <a:r>
              <a:rPr b="0">
                <a:solidFill>
                  <a:srgbClr val="000000"/>
                </a:solidFill>
              </a:rPr>
              <a:t>;</a:t>
            </a:r>
          </a:p>
        </p:txBody>
      </p:sp>
      <p:sp>
        <p:nvSpPr>
          <p:cNvPr id="472" name="Shape 472"/>
          <p:cNvSpPr/>
          <p:nvPr/>
        </p:nvSpPr>
        <p:spPr>
          <a:xfrm>
            <a:off x="4147903" y="9523114"/>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lnSpc>
                <a:spcPts val="7700"/>
              </a:lnSpc>
              <a:defRPr sz="5100">
                <a:latin typeface="Menlo"/>
                <a:ea typeface="Menlo"/>
                <a:cs typeface="Menlo"/>
                <a:sym typeface="Menlo"/>
              </a:defRPr>
            </a:pPr>
            <a:r>
              <a:rPr b="1">
                <a:solidFill>
                  <a:srgbClr val="011993"/>
                </a:solidFill>
              </a:rPr>
              <a:t>public </a:t>
            </a:r>
            <a:r>
              <a:rPr>
                <a:solidFill>
                  <a:srgbClr val="20A8AD"/>
                </a:solidFill>
              </a:rPr>
              <a:t>E </a:t>
            </a:r>
            <a:r>
              <a:t>remove(</a:t>
            </a:r>
            <a:r>
              <a:rPr b="1">
                <a:solidFill>
                  <a:srgbClr val="011993"/>
                </a:solidFill>
              </a:rPr>
              <a:t>int </a:t>
            </a:r>
            <a:r>
              <a:t>index) {…}</a:t>
            </a:r>
          </a:p>
        </p:txBody>
      </p:sp>
      <p:sp>
        <p:nvSpPr>
          <p:cNvPr id="473" name="Shape 473"/>
          <p:cNvSpPr/>
          <p:nvPr/>
        </p:nvSpPr>
        <p:spPr>
          <a:xfrm>
            <a:off x="4147903" y="4397122"/>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lgn="l" defTabSz="457200">
              <a:defRPr sz="5200" b="1">
                <a:solidFill>
                  <a:srgbClr val="011993"/>
                </a:solidFill>
                <a:latin typeface="Menlo"/>
                <a:ea typeface="Menlo"/>
                <a:cs typeface="Menlo"/>
                <a:sym typeface="Menlo"/>
              </a:defRPr>
            </a:lvl1pPr>
          </a:lstStyle>
          <a:p>
            <a:r>
              <a:t>private static final int DEFAULT_CAPACITY = 10;</a:t>
            </a:r>
          </a:p>
        </p:txBody>
      </p:sp>
      <p:sp>
        <p:nvSpPr>
          <p:cNvPr id="474" name="Shape 474"/>
          <p:cNvSpPr/>
          <p:nvPr/>
        </p:nvSpPr>
        <p:spPr>
          <a:xfrm>
            <a:off x="4147903" y="8564384"/>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public boolean </a:t>
            </a:r>
            <a:r>
              <a:rPr b="0">
                <a:solidFill>
                  <a:srgbClr val="000000"/>
                </a:solidFill>
              </a:rPr>
              <a:t>add(</a:t>
            </a:r>
            <a:r>
              <a:rPr b="0">
                <a:solidFill>
                  <a:srgbClr val="20A8AD"/>
                </a:solidFill>
              </a:rPr>
              <a:t>E </a:t>
            </a:r>
            <a:r>
              <a:rPr b="0">
                <a:solidFill>
                  <a:srgbClr val="000000"/>
                </a:solidFill>
              </a:rPr>
              <a:t>e) {…}</a:t>
            </a:r>
          </a:p>
        </p:txBody>
      </p:sp>
      <p:sp>
        <p:nvSpPr>
          <p:cNvPr id="475" name="Shape 475"/>
          <p:cNvSpPr/>
          <p:nvPr/>
        </p:nvSpPr>
        <p:spPr>
          <a:xfrm>
            <a:off x="4147903" y="7660666"/>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a:latin typeface="Menlo"/>
                <a:ea typeface="Menlo"/>
                <a:cs typeface="Menlo"/>
                <a:sym typeface="Menlo"/>
              </a:defRPr>
            </a:pPr>
            <a:r>
              <a:rPr b="1">
                <a:solidFill>
                  <a:srgbClr val="011993"/>
                </a:solidFill>
              </a:rPr>
              <a:t>public </a:t>
            </a:r>
            <a:r>
              <a:rPr>
                <a:solidFill>
                  <a:srgbClr val="20A8AD"/>
                </a:solidFill>
              </a:rPr>
              <a:t>E </a:t>
            </a:r>
            <a:r>
              <a:t>get(</a:t>
            </a:r>
            <a:r>
              <a:rPr b="1">
                <a:solidFill>
                  <a:srgbClr val="011993"/>
                </a:solidFill>
              </a:rPr>
              <a:t>int </a:t>
            </a:r>
            <a:r>
              <a:t>index) {…}</a:t>
            </a:r>
          </a:p>
        </p:txBody>
      </p:sp>
      <p:sp>
        <p:nvSpPr>
          <p:cNvPr id="476" name="Shape 476"/>
          <p:cNvSpPr/>
          <p:nvPr/>
        </p:nvSpPr>
        <p:spPr>
          <a:xfrm>
            <a:off x="2284694" y="1267932"/>
            <a:ext cx="7167237"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a:latin typeface="Menlo"/>
                <a:ea typeface="Menlo"/>
                <a:cs typeface="Menlo"/>
                <a:sym typeface="Menlo"/>
              </a:defRPr>
            </a:pPr>
            <a:r>
              <a:rPr b="1">
                <a:solidFill>
                  <a:srgbClr val="011993"/>
                </a:solidFill>
              </a:rPr>
              <a:t>package </a:t>
            </a:r>
            <a:r>
              <a:t>java.util;</a:t>
            </a:r>
          </a:p>
        </p:txBody>
      </p:sp>
      <p:sp>
        <p:nvSpPr>
          <p:cNvPr id="477" name="Shape 477"/>
          <p:cNvSpPr/>
          <p:nvPr/>
        </p:nvSpPr>
        <p:spPr>
          <a:xfrm>
            <a:off x="2260955" y="2637571"/>
            <a:ext cx="10676772"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rPr>
                <a:solidFill>
                  <a:srgbClr val="0327D0"/>
                </a:solidFill>
              </a:rPr>
              <a:t>public class </a:t>
            </a:r>
            <a:r>
              <a:t>ArrayList&lt;</a:t>
            </a:r>
            <a:r>
              <a:rPr>
                <a:solidFill>
                  <a:srgbClr val="20A8AD"/>
                </a:solidFill>
              </a:rPr>
              <a:t>E</a:t>
            </a:r>
            <a:r>
              <a:t>&gt; {</a:t>
            </a:r>
          </a:p>
        </p:txBody>
      </p:sp>
      <p:sp>
        <p:nvSpPr>
          <p:cNvPr id="478" name="Shape 478"/>
          <p:cNvSpPr/>
          <p:nvPr/>
        </p:nvSpPr>
        <p:spPr>
          <a:xfrm>
            <a:off x="2340479" y="10519947"/>
            <a:ext cx="3267754" cy="2383368"/>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t>    </a:t>
            </a:r>
            <a:r>
              <a:rPr b="0"/>
              <a:t>[…]</a:t>
            </a:r>
            <a:r>
              <a:t> </a:t>
            </a:r>
            <a:br/>
            <a:r>
              <a:t/>
            </a:r>
            <a:br/>
            <a:r>
              <a:t>}</a:t>
            </a:r>
          </a:p>
        </p:txBody>
      </p:sp>
      <p:sp>
        <p:nvSpPr>
          <p:cNvPr id="12" name="Shape 436"/>
          <p:cNvSpPr>
            <a:spLocks noGrp="1"/>
          </p:cNvSpPr>
          <p:nvPr>
            <p:ph type="title"/>
          </p:nvPr>
        </p:nvSpPr>
        <p:spPr>
          <a:xfrm>
            <a:off x="2290232" y="-304801"/>
            <a:ext cx="28007737" cy="3048001"/>
          </a:xfrm>
          <a:prstGeom prst="rect">
            <a:avLst/>
          </a:prstGeom>
        </p:spPr>
        <p:txBody>
          <a:bodyPr/>
          <a:lstStyle>
            <a:lvl1pPr>
              <a:defRPr sz="14600">
                <a:solidFill>
                  <a:srgbClr val="059EE4"/>
                </a:solidFill>
                <a:latin typeface="+mj-lt"/>
                <a:ea typeface="+mj-ea"/>
                <a:cs typeface="+mj-cs"/>
                <a:sym typeface="Helvetica Neue Thin"/>
              </a:defRPr>
            </a:lvl1pPr>
          </a:lstStyle>
          <a:p>
            <a:r>
              <a:rPr dirty="0" err="1"/>
              <a:t>ArrayList</a:t>
            </a:r>
            <a:endParaRPr dirty="0"/>
          </a:p>
        </p:txBody>
      </p:sp>
      <p:sp>
        <p:nvSpPr>
          <p:cNvPr id="2" name="TextBox 1"/>
          <p:cNvSpPr txBox="1"/>
          <p:nvPr/>
        </p:nvSpPr>
        <p:spPr>
          <a:xfrm>
            <a:off x="1998212" y="13651833"/>
            <a:ext cx="25645374"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err="1"/>
              <a:t>int</a:t>
            </a:r>
            <a:r>
              <a:rPr lang="en-US" b="1" dirty="0"/>
              <a:t> size </a:t>
            </a:r>
            <a:endParaRPr lang="en-US" b="1" dirty="0" smtClean="0"/>
          </a:p>
          <a:p>
            <a:r>
              <a:rPr lang="en-US" b="1" dirty="0" smtClean="0"/>
              <a:t>is </a:t>
            </a:r>
            <a:r>
              <a:rPr lang="en-US" b="1" dirty="0"/>
              <a:t>the number of elements the </a:t>
            </a:r>
            <a:r>
              <a:rPr lang="en-US" b="1" dirty="0" err="1"/>
              <a:t>ArrayList</a:t>
            </a:r>
            <a:r>
              <a:rPr lang="en-US" b="1" dirty="0"/>
              <a:t> currently holds. </a:t>
            </a: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468"/>
                                        </p:tgtEl>
                                        <p:attrNameLst>
                                          <p:attrName>style.visibility</p:attrName>
                                        </p:attrNameLst>
                                      </p:cBhvr>
                                      <p:to>
                                        <p:strVal val="visible"/>
                                      </p:to>
                                    </p:set>
                                    <p:animEffect transition="in" filter="dissolve">
                                      <p:cBhvr>
                                        <p:cTn id="7" dur="500"/>
                                        <p:tgtEl>
                                          <p:spTgt spid="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 grpId="1"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 name="Shape 482"/>
          <p:cNvSpPr/>
          <p:nvPr/>
        </p:nvSpPr>
        <p:spPr>
          <a:xfrm>
            <a:off x="4147903" y="7698766"/>
            <a:ext cx="10608055" cy="926490"/>
          </a:xfrm>
          <a:prstGeom prst="rect">
            <a:avLst/>
          </a:prstGeom>
          <a:solidFill>
            <a:srgbClr val="FFCA00">
              <a:alpha val="59601"/>
            </a:srgbClr>
          </a:solidFill>
          <a:ln w="12700">
            <a:miter lim="400000"/>
          </a:ln>
        </p:spPr>
        <p:txBody>
          <a:bodyPr lIns="67733" tIns="67733" rIns="67733" bIns="67733" anchor="ctr"/>
          <a:lstStyle/>
          <a:p>
            <a:pPr>
              <a:defRPr sz="4600">
                <a:solidFill>
                  <a:srgbClr val="FFFFFF"/>
                </a:solidFill>
              </a:defRPr>
            </a:pPr>
            <a:endParaRPr/>
          </a:p>
        </p:txBody>
      </p:sp>
      <p:sp>
        <p:nvSpPr>
          <p:cNvPr id="484" name="Shape 484"/>
          <p:cNvSpPr/>
          <p:nvPr/>
        </p:nvSpPr>
        <p:spPr>
          <a:xfrm>
            <a:off x="4147903" y="537973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a:t>
            </a:r>
            <a:r>
              <a:rPr b="0">
                <a:solidFill>
                  <a:srgbClr val="000000"/>
                </a:solidFill>
              </a:rPr>
              <a:t>Object[]</a:t>
            </a:r>
            <a:r>
              <a:t> elementData;</a:t>
            </a:r>
          </a:p>
        </p:txBody>
      </p:sp>
      <p:sp>
        <p:nvSpPr>
          <p:cNvPr id="485" name="Shape 485"/>
          <p:cNvSpPr/>
          <p:nvPr/>
        </p:nvSpPr>
        <p:spPr>
          <a:xfrm>
            <a:off x="4147903" y="629025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int </a:t>
            </a:r>
            <a:r>
              <a:rPr>
                <a:solidFill>
                  <a:srgbClr val="7B248D"/>
                </a:solidFill>
              </a:rPr>
              <a:t>size</a:t>
            </a:r>
            <a:r>
              <a:rPr b="0">
                <a:solidFill>
                  <a:srgbClr val="000000"/>
                </a:solidFill>
              </a:rPr>
              <a:t>;</a:t>
            </a:r>
          </a:p>
        </p:txBody>
      </p:sp>
      <p:sp>
        <p:nvSpPr>
          <p:cNvPr id="486" name="Shape 486"/>
          <p:cNvSpPr/>
          <p:nvPr/>
        </p:nvSpPr>
        <p:spPr>
          <a:xfrm>
            <a:off x="4147903" y="9332614"/>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lnSpc>
                <a:spcPts val="7700"/>
              </a:lnSpc>
              <a:defRPr sz="5100">
                <a:latin typeface="Menlo"/>
                <a:ea typeface="Menlo"/>
                <a:cs typeface="Menlo"/>
                <a:sym typeface="Menlo"/>
              </a:defRPr>
            </a:pPr>
            <a:r>
              <a:rPr b="1">
                <a:solidFill>
                  <a:srgbClr val="011993"/>
                </a:solidFill>
              </a:rPr>
              <a:t>public </a:t>
            </a:r>
            <a:r>
              <a:rPr>
                <a:solidFill>
                  <a:srgbClr val="20A8AD"/>
                </a:solidFill>
              </a:rPr>
              <a:t>E </a:t>
            </a:r>
            <a:r>
              <a:t>remove(</a:t>
            </a:r>
            <a:r>
              <a:rPr b="1">
                <a:solidFill>
                  <a:srgbClr val="011993"/>
                </a:solidFill>
              </a:rPr>
              <a:t>int </a:t>
            </a:r>
            <a:r>
              <a:t>index) {…}</a:t>
            </a:r>
          </a:p>
        </p:txBody>
      </p:sp>
      <p:sp>
        <p:nvSpPr>
          <p:cNvPr id="487" name="Shape 487"/>
          <p:cNvSpPr/>
          <p:nvPr/>
        </p:nvSpPr>
        <p:spPr>
          <a:xfrm>
            <a:off x="4147903" y="4206622"/>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lgn="l" defTabSz="457200">
              <a:defRPr sz="5200" b="1">
                <a:solidFill>
                  <a:srgbClr val="011993"/>
                </a:solidFill>
                <a:latin typeface="Menlo"/>
                <a:ea typeface="Menlo"/>
                <a:cs typeface="Menlo"/>
                <a:sym typeface="Menlo"/>
              </a:defRPr>
            </a:lvl1pPr>
          </a:lstStyle>
          <a:p>
            <a:r>
              <a:t>private static final int DEFAULT_CAPACITY = 10;</a:t>
            </a:r>
          </a:p>
        </p:txBody>
      </p:sp>
      <p:sp>
        <p:nvSpPr>
          <p:cNvPr id="488" name="Shape 488"/>
          <p:cNvSpPr/>
          <p:nvPr/>
        </p:nvSpPr>
        <p:spPr>
          <a:xfrm>
            <a:off x="4147903" y="8373884"/>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public boolean </a:t>
            </a:r>
            <a:r>
              <a:rPr b="0">
                <a:solidFill>
                  <a:srgbClr val="000000"/>
                </a:solidFill>
              </a:rPr>
              <a:t>add(</a:t>
            </a:r>
            <a:r>
              <a:rPr b="0">
                <a:solidFill>
                  <a:srgbClr val="20A8AD"/>
                </a:solidFill>
              </a:rPr>
              <a:t>E </a:t>
            </a:r>
            <a:r>
              <a:rPr b="0">
                <a:solidFill>
                  <a:srgbClr val="000000"/>
                </a:solidFill>
              </a:rPr>
              <a:t>e) {…}</a:t>
            </a:r>
          </a:p>
        </p:txBody>
      </p:sp>
      <p:sp>
        <p:nvSpPr>
          <p:cNvPr id="489" name="Shape 489"/>
          <p:cNvSpPr/>
          <p:nvPr/>
        </p:nvSpPr>
        <p:spPr>
          <a:xfrm>
            <a:off x="4147903" y="7470166"/>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a:latin typeface="Menlo"/>
                <a:ea typeface="Menlo"/>
                <a:cs typeface="Menlo"/>
                <a:sym typeface="Menlo"/>
              </a:defRPr>
            </a:pPr>
            <a:r>
              <a:rPr b="1">
                <a:solidFill>
                  <a:srgbClr val="011993"/>
                </a:solidFill>
              </a:rPr>
              <a:t>public </a:t>
            </a:r>
            <a:r>
              <a:rPr>
                <a:solidFill>
                  <a:srgbClr val="20A8AD"/>
                </a:solidFill>
              </a:rPr>
              <a:t>E </a:t>
            </a:r>
            <a:r>
              <a:t>get(</a:t>
            </a:r>
            <a:r>
              <a:rPr b="1">
                <a:solidFill>
                  <a:srgbClr val="011993"/>
                </a:solidFill>
              </a:rPr>
              <a:t>int </a:t>
            </a:r>
            <a:r>
              <a:t>index) {…}</a:t>
            </a:r>
          </a:p>
        </p:txBody>
      </p:sp>
      <p:sp>
        <p:nvSpPr>
          <p:cNvPr id="490" name="Shape 490"/>
          <p:cNvSpPr/>
          <p:nvPr/>
        </p:nvSpPr>
        <p:spPr>
          <a:xfrm>
            <a:off x="2284694" y="1267932"/>
            <a:ext cx="7167237"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a:latin typeface="Menlo"/>
                <a:ea typeface="Menlo"/>
                <a:cs typeface="Menlo"/>
                <a:sym typeface="Menlo"/>
              </a:defRPr>
            </a:pPr>
            <a:r>
              <a:rPr b="1">
                <a:solidFill>
                  <a:srgbClr val="011993"/>
                </a:solidFill>
              </a:rPr>
              <a:t>package </a:t>
            </a:r>
            <a:r>
              <a:t>java.util;</a:t>
            </a:r>
          </a:p>
        </p:txBody>
      </p:sp>
      <p:sp>
        <p:nvSpPr>
          <p:cNvPr id="491" name="Shape 491"/>
          <p:cNvSpPr/>
          <p:nvPr/>
        </p:nvSpPr>
        <p:spPr>
          <a:xfrm>
            <a:off x="2260955" y="2637571"/>
            <a:ext cx="10676772"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rPr>
                <a:solidFill>
                  <a:srgbClr val="0327D0"/>
                </a:solidFill>
              </a:rPr>
              <a:t>public class </a:t>
            </a:r>
            <a:r>
              <a:t>ArrayList&lt;</a:t>
            </a:r>
            <a:r>
              <a:rPr>
                <a:solidFill>
                  <a:srgbClr val="20A8AD"/>
                </a:solidFill>
              </a:rPr>
              <a:t>E</a:t>
            </a:r>
            <a:r>
              <a:t>&gt; {</a:t>
            </a:r>
          </a:p>
        </p:txBody>
      </p:sp>
      <p:sp>
        <p:nvSpPr>
          <p:cNvPr id="492" name="Shape 492"/>
          <p:cNvSpPr/>
          <p:nvPr/>
        </p:nvSpPr>
        <p:spPr>
          <a:xfrm>
            <a:off x="2340479" y="10519947"/>
            <a:ext cx="3267754" cy="2383368"/>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t>    </a:t>
            </a:r>
            <a:r>
              <a:rPr b="0"/>
              <a:t>[…]</a:t>
            </a:r>
            <a:r>
              <a:t> </a:t>
            </a:r>
            <a:br/>
            <a:r>
              <a:t/>
            </a:r>
            <a:br/>
            <a:r>
              <a:t>}</a:t>
            </a:r>
          </a:p>
        </p:txBody>
      </p:sp>
      <p:sp>
        <p:nvSpPr>
          <p:cNvPr id="12" name="Shape 436"/>
          <p:cNvSpPr>
            <a:spLocks noGrp="1"/>
          </p:cNvSpPr>
          <p:nvPr>
            <p:ph type="title"/>
          </p:nvPr>
        </p:nvSpPr>
        <p:spPr>
          <a:xfrm>
            <a:off x="2290232" y="-304801"/>
            <a:ext cx="28007737" cy="3048001"/>
          </a:xfrm>
          <a:prstGeom prst="rect">
            <a:avLst/>
          </a:prstGeom>
        </p:spPr>
        <p:txBody>
          <a:bodyPr/>
          <a:lstStyle>
            <a:lvl1pPr>
              <a:defRPr sz="14600">
                <a:solidFill>
                  <a:srgbClr val="059EE4"/>
                </a:solidFill>
                <a:latin typeface="+mj-lt"/>
                <a:ea typeface="+mj-ea"/>
                <a:cs typeface="+mj-cs"/>
                <a:sym typeface="Helvetica Neue Thin"/>
              </a:defRPr>
            </a:lvl1pPr>
          </a:lstStyle>
          <a:p>
            <a:r>
              <a:rPr dirty="0" err="1"/>
              <a:t>ArrayList</a:t>
            </a:r>
            <a:endParaRPr dirty="0"/>
          </a:p>
        </p:txBody>
      </p:sp>
      <p:sp>
        <p:nvSpPr>
          <p:cNvPr id="2" name="TextBox 1"/>
          <p:cNvSpPr txBox="1"/>
          <p:nvPr/>
        </p:nvSpPr>
        <p:spPr>
          <a:xfrm>
            <a:off x="14539594" y="13878319"/>
            <a:ext cx="3458212" cy="1275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…get</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482"/>
                                        </p:tgtEl>
                                        <p:attrNameLst>
                                          <p:attrName>style.visibility</p:attrName>
                                        </p:attrNameLst>
                                      </p:cBhvr>
                                      <p:to>
                                        <p:strVal val="visible"/>
                                      </p:to>
                                    </p:set>
                                    <p:animEffect transition="in" filter="dissolve">
                                      <p:cBhvr>
                                        <p:cTn id="7" dur="500"/>
                                        <p:tgtEl>
                                          <p:spTgt spid="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 grpId="1"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 name="Shape 496"/>
          <p:cNvSpPr/>
          <p:nvPr/>
        </p:nvSpPr>
        <p:spPr>
          <a:xfrm>
            <a:off x="4147903" y="8584148"/>
            <a:ext cx="10676772" cy="926490"/>
          </a:xfrm>
          <a:prstGeom prst="rect">
            <a:avLst/>
          </a:prstGeom>
          <a:solidFill>
            <a:srgbClr val="FFCA00">
              <a:alpha val="59601"/>
            </a:srgbClr>
          </a:solidFill>
          <a:ln w="12700">
            <a:miter lim="400000"/>
          </a:ln>
        </p:spPr>
        <p:txBody>
          <a:bodyPr lIns="67733" tIns="67733" rIns="67733" bIns="67733" anchor="ctr"/>
          <a:lstStyle/>
          <a:p>
            <a:pPr>
              <a:defRPr sz="4600">
                <a:solidFill>
                  <a:srgbClr val="FFFFFF"/>
                </a:solidFill>
              </a:defRPr>
            </a:pPr>
            <a:endParaRPr/>
          </a:p>
        </p:txBody>
      </p:sp>
      <p:sp>
        <p:nvSpPr>
          <p:cNvPr id="497" name="Shape 497"/>
          <p:cNvSpPr/>
          <p:nvPr/>
        </p:nvSpPr>
        <p:spPr>
          <a:xfrm>
            <a:off x="4147903" y="860248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public boolean </a:t>
            </a:r>
            <a:r>
              <a:rPr b="0">
                <a:solidFill>
                  <a:srgbClr val="000000"/>
                </a:solidFill>
              </a:rPr>
              <a:t>add(</a:t>
            </a:r>
            <a:r>
              <a:rPr b="0">
                <a:solidFill>
                  <a:srgbClr val="20A8AD"/>
                </a:solidFill>
              </a:rPr>
              <a:t>E </a:t>
            </a:r>
            <a:r>
              <a:rPr b="0">
                <a:solidFill>
                  <a:srgbClr val="000000"/>
                </a:solidFill>
              </a:rPr>
              <a:t>e) {…}</a:t>
            </a:r>
          </a:p>
        </p:txBody>
      </p:sp>
      <p:sp>
        <p:nvSpPr>
          <p:cNvPr id="499" name="Shape 499"/>
          <p:cNvSpPr/>
          <p:nvPr/>
        </p:nvSpPr>
        <p:spPr>
          <a:xfrm>
            <a:off x="4147903" y="560833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a:t>
            </a:r>
            <a:r>
              <a:rPr b="0">
                <a:solidFill>
                  <a:srgbClr val="000000"/>
                </a:solidFill>
              </a:rPr>
              <a:t>Object[]</a:t>
            </a:r>
            <a:r>
              <a:t> elementData;</a:t>
            </a:r>
          </a:p>
        </p:txBody>
      </p:sp>
      <p:sp>
        <p:nvSpPr>
          <p:cNvPr id="500" name="Shape 500"/>
          <p:cNvSpPr/>
          <p:nvPr/>
        </p:nvSpPr>
        <p:spPr>
          <a:xfrm>
            <a:off x="4147903" y="651885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int </a:t>
            </a:r>
            <a:r>
              <a:rPr>
                <a:solidFill>
                  <a:srgbClr val="7B248D"/>
                </a:solidFill>
              </a:rPr>
              <a:t>size</a:t>
            </a:r>
            <a:r>
              <a:rPr b="0">
                <a:solidFill>
                  <a:srgbClr val="000000"/>
                </a:solidFill>
              </a:rPr>
              <a:t>;</a:t>
            </a:r>
          </a:p>
        </p:txBody>
      </p:sp>
      <p:sp>
        <p:nvSpPr>
          <p:cNvPr id="501" name="Shape 501"/>
          <p:cNvSpPr/>
          <p:nvPr/>
        </p:nvSpPr>
        <p:spPr>
          <a:xfrm>
            <a:off x="4147903" y="9561214"/>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lnSpc>
                <a:spcPts val="7700"/>
              </a:lnSpc>
              <a:defRPr sz="5100">
                <a:latin typeface="Menlo"/>
                <a:ea typeface="Menlo"/>
                <a:cs typeface="Menlo"/>
                <a:sym typeface="Menlo"/>
              </a:defRPr>
            </a:pPr>
            <a:r>
              <a:rPr b="1">
                <a:solidFill>
                  <a:srgbClr val="011993"/>
                </a:solidFill>
              </a:rPr>
              <a:t>public </a:t>
            </a:r>
            <a:r>
              <a:rPr>
                <a:solidFill>
                  <a:srgbClr val="20A8AD"/>
                </a:solidFill>
              </a:rPr>
              <a:t>E </a:t>
            </a:r>
            <a:r>
              <a:t>remove(</a:t>
            </a:r>
            <a:r>
              <a:rPr b="1">
                <a:solidFill>
                  <a:srgbClr val="011993"/>
                </a:solidFill>
              </a:rPr>
              <a:t>int </a:t>
            </a:r>
            <a:r>
              <a:t>index) {…}</a:t>
            </a:r>
          </a:p>
        </p:txBody>
      </p:sp>
      <p:sp>
        <p:nvSpPr>
          <p:cNvPr id="502" name="Shape 502"/>
          <p:cNvSpPr/>
          <p:nvPr/>
        </p:nvSpPr>
        <p:spPr>
          <a:xfrm>
            <a:off x="4147903" y="4435222"/>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lgn="l" defTabSz="457200">
              <a:defRPr sz="5200" b="1">
                <a:solidFill>
                  <a:srgbClr val="011993"/>
                </a:solidFill>
                <a:latin typeface="Menlo"/>
                <a:ea typeface="Menlo"/>
                <a:cs typeface="Menlo"/>
                <a:sym typeface="Menlo"/>
              </a:defRPr>
            </a:lvl1pPr>
          </a:lstStyle>
          <a:p>
            <a:r>
              <a:t>private static final int DEFAULT_CAPACITY = 10;</a:t>
            </a:r>
          </a:p>
        </p:txBody>
      </p:sp>
      <p:sp>
        <p:nvSpPr>
          <p:cNvPr id="503" name="Shape 503"/>
          <p:cNvSpPr/>
          <p:nvPr/>
        </p:nvSpPr>
        <p:spPr>
          <a:xfrm>
            <a:off x="4147903" y="7697699"/>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a:latin typeface="Menlo"/>
                <a:ea typeface="Menlo"/>
                <a:cs typeface="Menlo"/>
                <a:sym typeface="Menlo"/>
              </a:defRPr>
            </a:pPr>
            <a:r>
              <a:rPr b="1">
                <a:solidFill>
                  <a:srgbClr val="011993"/>
                </a:solidFill>
              </a:rPr>
              <a:t>public </a:t>
            </a:r>
            <a:r>
              <a:rPr>
                <a:solidFill>
                  <a:srgbClr val="20A8AD"/>
                </a:solidFill>
              </a:rPr>
              <a:t>E </a:t>
            </a:r>
            <a:r>
              <a:t>get(</a:t>
            </a:r>
            <a:r>
              <a:rPr b="1">
                <a:solidFill>
                  <a:srgbClr val="011993"/>
                </a:solidFill>
              </a:rPr>
              <a:t>int </a:t>
            </a:r>
            <a:r>
              <a:t>index) {…}</a:t>
            </a:r>
          </a:p>
        </p:txBody>
      </p:sp>
      <p:sp>
        <p:nvSpPr>
          <p:cNvPr id="504" name="Shape 504"/>
          <p:cNvSpPr/>
          <p:nvPr/>
        </p:nvSpPr>
        <p:spPr>
          <a:xfrm>
            <a:off x="2284694" y="1267932"/>
            <a:ext cx="7167237"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a:latin typeface="Menlo"/>
                <a:ea typeface="Menlo"/>
                <a:cs typeface="Menlo"/>
                <a:sym typeface="Menlo"/>
              </a:defRPr>
            </a:pPr>
            <a:r>
              <a:rPr b="1">
                <a:solidFill>
                  <a:srgbClr val="011993"/>
                </a:solidFill>
              </a:rPr>
              <a:t>package </a:t>
            </a:r>
            <a:r>
              <a:t>java.util;</a:t>
            </a:r>
          </a:p>
        </p:txBody>
      </p:sp>
      <p:sp>
        <p:nvSpPr>
          <p:cNvPr id="505" name="Shape 505"/>
          <p:cNvSpPr/>
          <p:nvPr/>
        </p:nvSpPr>
        <p:spPr>
          <a:xfrm>
            <a:off x="2260955" y="2637571"/>
            <a:ext cx="10676772"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rPr>
                <a:solidFill>
                  <a:srgbClr val="0327D0"/>
                </a:solidFill>
              </a:rPr>
              <a:t>public class </a:t>
            </a:r>
            <a:r>
              <a:t>ArrayList&lt;</a:t>
            </a:r>
            <a:r>
              <a:rPr>
                <a:solidFill>
                  <a:srgbClr val="20A8AD"/>
                </a:solidFill>
              </a:rPr>
              <a:t>E</a:t>
            </a:r>
            <a:r>
              <a:t>&gt; {</a:t>
            </a:r>
          </a:p>
        </p:txBody>
      </p:sp>
      <p:sp>
        <p:nvSpPr>
          <p:cNvPr id="506" name="Shape 506"/>
          <p:cNvSpPr/>
          <p:nvPr/>
        </p:nvSpPr>
        <p:spPr>
          <a:xfrm>
            <a:off x="2340479" y="10519947"/>
            <a:ext cx="3267754" cy="2383368"/>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t>    </a:t>
            </a:r>
            <a:r>
              <a:rPr b="0"/>
              <a:t>[…]</a:t>
            </a:r>
            <a:r>
              <a:t> </a:t>
            </a:r>
            <a:br/>
            <a:r>
              <a:t/>
            </a:r>
            <a:br/>
            <a:r>
              <a:t>}</a:t>
            </a:r>
          </a:p>
        </p:txBody>
      </p:sp>
      <p:sp>
        <p:nvSpPr>
          <p:cNvPr id="12" name="Shape 436"/>
          <p:cNvSpPr>
            <a:spLocks noGrp="1"/>
          </p:cNvSpPr>
          <p:nvPr>
            <p:ph type="title"/>
          </p:nvPr>
        </p:nvSpPr>
        <p:spPr>
          <a:xfrm>
            <a:off x="2290232" y="-304801"/>
            <a:ext cx="28007737" cy="3048001"/>
          </a:xfrm>
          <a:prstGeom prst="rect">
            <a:avLst/>
          </a:prstGeom>
        </p:spPr>
        <p:txBody>
          <a:bodyPr/>
          <a:lstStyle>
            <a:lvl1pPr>
              <a:defRPr sz="14600">
                <a:solidFill>
                  <a:srgbClr val="059EE4"/>
                </a:solidFill>
                <a:latin typeface="+mj-lt"/>
                <a:ea typeface="+mj-ea"/>
                <a:cs typeface="+mj-cs"/>
                <a:sym typeface="Helvetica Neue Thin"/>
              </a:defRPr>
            </a:lvl1pPr>
          </a:lstStyle>
          <a:p>
            <a:r>
              <a:rPr dirty="0" err="1"/>
              <a:t>ArrayList</a:t>
            </a:r>
            <a:endParaRPr dirty="0"/>
          </a:p>
        </p:txBody>
      </p:sp>
      <p:sp>
        <p:nvSpPr>
          <p:cNvPr id="2" name="TextBox 1"/>
          <p:cNvSpPr txBox="1"/>
          <p:nvPr/>
        </p:nvSpPr>
        <p:spPr>
          <a:xfrm>
            <a:off x="14618943" y="13865619"/>
            <a:ext cx="3299514" cy="1275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…add</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496"/>
                                        </p:tgtEl>
                                        <p:attrNameLst>
                                          <p:attrName>style.visibility</p:attrName>
                                        </p:attrNameLst>
                                      </p:cBhvr>
                                      <p:to>
                                        <p:strVal val="visible"/>
                                      </p:to>
                                    </p:set>
                                    <p:animEffect transition="in" filter="dissolve">
                                      <p:cBhvr>
                                        <p:cTn id="7" dur="500"/>
                                        <p:tgtEl>
                                          <p:spTgt spid="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 grpId="1"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 name="Shape 510"/>
          <p:cNvSpPr/>
          <p:nvPr/>
        </p:nvSpPr>
        <p:spPr>
          <a:xfrm>
            <a:off x="4147903" y="9542879"/>
            <a:ext cx="11869548" cy="926490"/>
          </a:xfrm>
          <a:prstGeom prst="rect">
            <a:avLst/>
          </a:prstGeom>
          <a:solidFill>
            <a:srgbClr val="FFCA00">
              <a:alpha val="59601"/>
            </a:srgbClr>
          </a:solidFill>
          <a:ln w="12700">
            <a:miter lim="400000"/>
          </a:ln>
        </p:spPr>
        <p:txBody>
          <a:bodyPr lIns="67733" tIns="67733" rIns="67733" bIns="67733" anchor="ctr"/>
          <a:lstStyle/>
          <a:p>
            <a:pPr>
              <a:defRPr sz="4600">
                <a:solidFill>
                  <a:srgbClr val="FFFFFF"/>
                </a:solidFill>
              </a:defRPr>
            </a:pPr>
            <a:endParaRPr/>
          </a:p>
        </p:txBody>
      </p:sp>
      <p:sp>
        <p:nvSpPr>
          <p:cNvPr id="512" name="Shape 512"/>
          <p:cNvSpPr/>
          <p:nvPr/>
        </p:nvSpPr>
        <p:spPr>
          <a:xfrm>
            <a:off x="4147903" y="560833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a:t>
            </a:r>
            <a:r>
              <a:rPr b="0">
                <a:solidFill>
                  <a:srgbClr val="000000"/>
                </a:solidFill>
              </a:rPr>
              <a:t>Object[]</a:t>
            </a:r>
            <a:r>
              <a:t> elementData;</a:t>
            </a:r>
          </a:p>
        </p:txBody>
      </p:sp>
      <p:sp>
        <p:nvSpPr>
          <p:cNvPr id="513" name="Shape 513"/>
          <p:cNvSpPr/>
          <p:nvPr/>
        </p:nvSpPr>
        <p:spPr>
          <a:xfrm>
            <a:off x="4147903" y="651885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private int </a:t>
            </a:r>
            <a:r>
              <a:rPr>
                <a:solidFill>
                  <a:srgbClr val="7B248D"/>
                </a:solidFill>
              </a:rPr>
              <a:t>size</a:t>
            </a:r>
            <a:r>
              <a:rPr b="0">
                <a:solidFill>
                  <a:srgbClr val="000000"/>
                </a:solidFill>
              </a:rPr>
              <a:t>;</a:t>
            </a:r>
          </a:p>
        </p:txBody>
      </p:sp>
      <p:sp>
        <p:nvSpPr>
          <p:cNvPr id="514" name="Shape 514"/>
          <p:cNvSpPr/>
          <p:nvPr/>
        </p:nvSpPr>
        <p:spPr>
          <a:xfrm>
            <a:off x="4147903" y="9561214"/>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lnSpc>
                <a:spcPts val="7700"/>
              </a:lnSpc>
              <a:defRPr sz="5100">
                <a:latin typeface="Menlo"/>
                <a:ea typeface="Menlo"/>
                <a:cs typeface="Menlo"/>
                <a:sym typeface="Menlo"/>
              </a:defRPr>
            </a:pPr>
            <a:r>
              <a:rPr b="1">
                <a:solidFill>
                  <a:srgbClr val="011993"/>
                </a:solidFill>
              </a:rPr>
              <a:t>public </a:t>
            </a:r>
            <a:r>
              <a:rPr>
                <a:solidFill>
                  <a:srgbClr val="20A8AD"/>
                </a:solidFill>
              </a:rPr>
              <a:t>E </a:t>
            </a:r>
            <a:r>
              <a:t>remove(</a:t>
            </a:r>
            <a:r>
              <a:rPr b="1">
                <a:solidFill>
                  <a:srgbClr val="011993"/>
                </a:solidFill>
              </a:rPr>
              <a:t>int </a:t>
            </a:r>
            <a:r>
              <a:t>index) {…}</a:t>
            </a:r>
          </a:p>
        </p:txBody>
      </p:sp>
      <p:sp>
        <p:nvSpPr>
          <p:cNvPr id="515" name="Shape 515"/>
          <p:cNvSpPr/>
          <p:nvPr/>
        </p:nvSpPr>
        <p:spPr>
          <a:xfrm>
            <a:off x="4147903" y="4435222"/>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lgn="l" defTabSz="457200">
              <a:defRPr sz="5200" b="1">
                <a:solidFill>
                  <a:srgbClr val="011993"/>
                </a:solidFill>
                <a:latin typeface="Menlo"/>
                <a:ea typeface="Menlo"/>
                <a:cs typeface="Menlo"/>
                <a:sym typeface="Menlo"/>
              </a:defRPr>
            </a:lvl1pPr>
          </a:lstStyle>
          <a:p>
            <a:r>
              <a:t>private static final int DEFAULT_CAPACITY = 10;</a:t>
            </a:r>
          </a:p>
        </p:txBody>
      </p:sp>
      <p:sp>
        <p:nvSpPr>
          <p:cNvPr id="516" name="Shape 516"/>
          <p:cNvSpPr/>
          <p:nvPr/>
        </p:nvSpPr>
        <p:spPr>
          <a:xfrm>
            <a:off x="4147903" y="8602483"/>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b="1">
                <a:solidFill>
                  <a:srgbClr val="011993"/>
                </a:solidFill>
                <a:latin typeface="Menlo"/>
                <a:ea typeface="Menlo"/>
                <a:cs typeface="Menlo"/>
                <a:sym typeface="Menlo"/>
              </a:defRPr>
            </a:pPr>
            <a:r>
              <a:t>public boolean </a:t>
            </a:r>
            <a:r>
              <a:rPr b="0">
                <a:solidFill>
                  <a:srgbClr val="000000"/>
                </a:solidFill>
              </a:rPr>
              <a:t>add(</a:t>
            </a:r>
            <a:r>
              <a:rPr b="0">
                <a:solidFill>
                  <a:srgbClr val="20A8AD"/>
                </a:solidFill>
              </a:rPr>
              <a:t>E </a:t>
            </a:r>
            <a:r>
              <a:rPr b="0">
                <a:solidFill>
                  <a:srgbClr val="000000"/>
                </a:solidFill>
              </a:rPr>
              <a:t>e) {…}</a:t>
            </a:r>
          </a:p>
        </p:txBody>
      </p:sp>
      <p:sp>
        <p:nvSpPr>
          <p:cNvPr id="517" name="Shape 517"/>
          <p:cNvSpPr/>
          <p:nvPr/>
        </p:nvSpPr>
        <p:spPr>
          <a:xfrm>
            <a:off x="4147903" y="7697699"/>
            <a:ext cx="18920082" cy="908155"/>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lgn="l" defTabSz="457200">
              <a:defRPr sz="5100">
                <a:latin typeface="Menlo"/>
                <a:ea typeface="Menlo"/>
                <a:cs typeface="Menlo"/>
                <a:sym typeface="Menlo"/>
              </a:defRPr>
            </a:pPr>
            <a:r>
              <a:rPr b="1">
                <a:solidFill>
                  <a:srgbClr val="011993"/>
                </a:solidFill>
              </a:rPr>
              <a:t>public </a:t>
            </a:r>
            <a:r>
              <a:rPr>
                <a:solidFill>
                  <a:srgbClr val="20A8AD"/>
                </a:solidFill>
              </a:rPr>
              <a:t>E </a:t>
            </a:r>
            <a:r>
              <a:t>get(</a:t>
            </a:r>
            <a:r>
              <a:rPr b="1">
                <a:solidFill>
                  <a:srgbClr val="011993"/>
                </a:solidFill>
              </a:rPr>
              <a:t>int </a:t>
            </a:r>
            <a:r>
              <a:t>index) {…}</a:t>
            </a:r>
          </a:p>
        </p:txBody>
      </p:sp>
      <p:sp>
        <p:nvSpPr>
          <p:cNvPr id="518" name="Shape 518"/>
          <p:cNvSpPr/>
          <p:nvPr/>
        </p:nvSpPr>
        <p:spPr>
          <a:xfrm>
            <a:off x="2284694" y="1267932"/>
            <a:ext cx="7167237"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a:latin typeface="Menlo"/>
                <a:ea typeface="Menlo"/>
                <a:cs typeface="Menlo"/>
                <a:sym typeface="Menlo"/>
              </a:defRPr>
            </a:pPr>
            <a:r>
              <a:rPr b="1">
                <a:solidFill>
                  <a:srgbClr val="011993"/>
                </a:solidFill>
              </a:rPr>
              <a:t>package </a:t>
            </a:r>
            <a:r>
              <a:t>java.util;</a:t>
            </a:r>
          </a:p>
        </p:txBody>
      </p:sp>
      <p:sp>
        <p:nvSpPr>
          <p:cNvPr id="519" name="Shape 519"/>
          <p:cNvSpPr/>
          <p:nvPr/>
        </p:nvSpPr>
        <p:spPr>
          <a:xfrm>
            <a:off x="2260955" y="2637571"/>
            <a:ext cx="10676772" cy="884767"/>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rPr>
                <a:solidFill>
                  <a:srgbClr val="0327D0"/>
                </a:solidFill>
              </a:rPr>
              <a:t>public class </a:t>
            </a:r>
            <a:r>
              <a:t>ArrayList&lt;</a:t>
            </a:r>
            <a:r>
              <a:rPr>
                <a:solidFill>
                  <a:srgbClr val="20A8AD"/>
                </a:solidFill>
              </a:rPr>
              <a:t>E</a:t>
            </a:r>
            <a:r>
              <a:t>&gt; {</a:t>
            </a:r>
          </a:p>
        </p:txBody>
      </p:sp>
      <p:sp>
        <p:nvSpPr>
          <p:cNvPr id="520" name="Shape 520"/>
          <p:cNvSpPr/>
          <p:nvPr/>
        </p:nvSpPr>
        <p:spPr>
          <a:xfrm>
            <a:off x="2340479" y="10519947"/>
            <a:ext cx="3267754" cy="2383368"/>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defTabSz="457200">
              <a:defRPr sz="5100" b="1">
                <a:solidFill>
                  <a:srgbClr val="011993"/>
                </a:solidFill>
                <a:latin typeface="Menlo"/>
                <a:ea typeface="Menlo"/>
                <a:cs typeface="Menlo"/>
                <a:sym typeface="Menlo"/>
              </a:defRPr>
            </a:pPr>
            <a:r>
              <a:t>    </a:t>
            </a:r>
            <a:r>
              <a:rPr b="0"/>
              <a:t>[…]</a:t>
            </a:r>
            <a:r>
              <a:t> </a:t>
            </a:r>
            <a:br/>
            <a:r>
              <a:t/>
            </a:r>
            <a:br/>
            <a:r>
              <a:t>}</a:t>
            </a:r>
          </a:p>
        </p:txBody>
      </p:sp>
      <p:sp>
        <p:nvSpPr>
          <p:cNvPr id="12" name="Shape 436"/>
          <p:cNvSpPr>
            <a:spLocks noGrp="1"/>
          </p:cNvSpPr>
          <p:nvPr>
            <p:ph type="title"/>
          </p:nvPr>
        </p:nvSpPr>
        <p:spPr>
          <a:xfrm>
            <a:off x="2290232" y="-304801"/>
            <a:ext cx="28007737" cy="3048001"/>
          </a:xfrm>
          <a:prstGeom prst="rect">
            <a:avLst/>
          </a:prstGeom>
        </p:spPr>
        <p:txBody>
          <a:bodyPr/>
          <a:lstStyle>
            <a:lvl1pPr>
              <a:defRPr sz="14600">
                <a:solidFill>
                  <a:srgbClr val="059EE4"/>
                </a:solidFill>
                <a:latin typeface="+mj-lt"/>
                <a:ea typeface="+mj-ea"/>
                <a:cs typeface="+mj-cs"/>
                <a:sym typeface="Helvetica Neue Thin"/>
              </a:defRPr>
            </a:lvl1pPr>
          </a:lstStyle>
          <a:p>
            <a:r>
              <a:rPr dirty="0" err="1"/>
              <a:t>ArrayList</a:t>
            </a:r>
            <a:endParaRPr dirty="0"/>
          </a:p>
        </p:txBody>
      </p:sp>
      <p:sp>
        <p:nvSpPr>
          <p:cNvPr id="2" name="TextBox 1"/>
          <p:cNvSpPr txBox="1"/>
          <p:nvPr/>
        </p:nvSpPr>
        <p:spPr>
          <a:xfrm>
            <a:off x="3710735" y="13234846"/>
            <a:ext cx="23591928" cy="3553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 and remove </a:t>
            </a:r>
            <a:endParaRPr lang="en-US" b="1" dirty="0" smtClean="0"/>
          </a:p>
          <a:p>
            <a:r>
              <a:rPr lang="en-US" b="1" dirty="0" smtClean="0"/>
              <a:t>are </a:t>
            </a:r>
            <a:r>
              <a:rPr lang="en-US" b="1" dirty="0"/>
              <a:t>some of the many functions </a:t>
            </a:r>
            <a:r>
              <a:rPr lang="en-US" b="1" dirty="0" err="1"/>
              <a:t>ArrayList</a:t>
            </a:r>
            <a:r>
              <a:rPr lang="en-US" b="1" dirty="0"/>
              <a:t> provides. </a:t>
            </a:r>
            <a:endParaRPr lang="en-US" b="1" dirty="0" smtClean="0"/>
          </a:p>
          <a:p>
            <a:r>
              <a:rPr lang="en-US" b="1" dirty="0" smtClean="0"/>
              <a:t>We </a:t>
            </a:r>
            <a:r>
              <a:rPr lang="en-US" b="1" dirty="0"/>
              <a:t>will look at those methods now</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510"/>
                                        </p:tgtEl>
                                        <p:attrNameLst>
                                          <p:attrName>style.visibility</p:attrName>
                                        </p:attrNameLst>
                                      </p:cBhvr>
                                      <p:to>
                                        <p:strVal val="visible"/>
                                      </p:to>
                                    </p:set>
                                    <p:animEffect transition="in" filter="dissolve">
                                      <p:cBhvr>
                                        <p:cTn id="7" dur="500"/>
                                        <p:tgtEl>
                                          <p:spTgt spid="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title"/>
          </p:nvPr>
        </p:nvSpPr>
        <p:spPr>
          <a:xfrm>
            <a:off x="2284789" y="-391881"/>
            <a:ext cx="28007737" cy="3048001"/>
          </a:xfrm>
          <a:prstGeom prst="rect">
            <a:avLst/>
          </a:prstGeom>
        </p:spPr>
        <p:txBody>
          <a:bodyPr anchor="t"/>
          <a:lstStyle>
            <a:lvl1pPr>
              <a:defRPr sz="14600" spc="291">
                <a:solidFill>
                  <a:srgbClr val="059EE4"/>
                </a:solidFill>
              </a:defRPr>
            </a:lvl1pPr>
          </a:lstStyle>
          <a:p>
            <a:r>
              <a:rPr dirty="0"/>
              <a:t>Collection Interface Hierarchy</a:t>
            </a:r>
          </a:p>
        </p:txBody>
      </p:sp>
      <p:sp>
        <p:nvSpPr>
          <p:cNvPr id="193" name="Shape 193"/>
          <p:cNvSpPr/>
          <p:nvPr/>
        </p:nvSpPr>
        <p:spPr>
          <a:xfrm>
            <a:off x="13566147" y="16947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Collection</a:t>
            </a:r>
          </a:p>
        </p:txBody>
      </p:sp>
      <p:sp>
        <p:nvSpPr>
          <p:cNvPr id="194" name="Shape 194"/>
          <p:cNvSpPr/>
          <p:nvPr/>
        </p:nvSpPr>
        <p:spPr>
          <a:xfrm>
            <a:off x="3799347" y="5003379"/>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Set</a:t>
            </a:r>
          </a:p>
        </p:txBody>
      </p:sp>
      <p:sp>
        <p:nvSpPr>
          <p:cNvPr id="195" name="Shape 195"/>
          <p:cNvSpPr/>
          <p:nvPr/>
        </p:nvSpPr>
        <p:spPr>
          <a:xfrm>
            <a:off x="13614150" y="4996744"/>
            <a:ext cx="4327923" cy="152400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latin typeface="Helvetica Neue"/>
                <a:ea typeface="Helvetica Neue"/>
                <a:cs typeface="Helvetica Neue"/>
                <a:sym typeface="Helvetica Neue"/>
              </a:defRPr>
            </a:pPr>
            <a:r>
              <a:t>&lt;&lt;interface&gt;&gt;</a:t>
            </a:r>
            <a:br/>
            <a:r>
              <a:t>List</a:t>
            </a:r>
          </a:p>
        </p:txBody>
      </p:sp>
      <p:sp>
        <p:nvSpPr>
          <p:cNvPr id="196" name="Shape 196"/>
          <p:cNvSpPr/>
          <p:nvPr/>
        </p:nvSpPr>
        <p:spPr>
          <a:xfrm>
            <a:off x="23428951" y="49967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Queue</a:t>
            </a:r>
          </a:p>
        </p:txBody>
      </p:sp>
      <p:sp>
        <p:nvSpPr>
          <p:cNvPr id="197" name="Shape 197"/>
          <p:cNvSpPr/>
          <p:nvPr/>
        </p:nvSpPr>
        <p:spPr>
          <a:xfrm>
            <a:off x="487695" y="827697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HashSet</a:t>
            </a:r>
          </a:p>
        </p:txBody>
      </p:sp>
      <p:sp>
        <p:nvSpPr>
          <p:cNvPr id="198" name="Shape 198"/>
          <p:cNvSpPr/>
          <p:nvPr/>
        </p:nvSpPr>
        <p:spPr>
          <a:xfrm>
            <a:off x="7174186" y="827431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SortedSet</a:t>
            </a:r>
          </a:p>
        </p:txBody>
      </p:sp>
      <p:sp>
        <p:nvSpPr>
          <p:cNvPr id="199" name="Shape 199"/>
          <p:cNvSpPr/>
          <p:nvPr/>
        </p:nvSpPr>
        <p:spPr>
          <a:xfrm>
            <a:off x="7174186" y="1110942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NavigableSet</a:t>
            </a:r>
          </a:p>
        </p:txBody>
      </p:sp>
      <p:sp>
        <p:nvSpPr>
          <p:cNvPr id="200" name="Shape 200"/>
          <p:cNvSpPr/>
          <p:nvPr/>
        </p:nvSpPr>
        <p:spPr>
          <a:xfrm>
            <a:off x="7174186" y="1394453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TreeSet</a:t>
            </a:r>
          </a:p>
        </p:txBody>
      </p:sp>
      <p:sp>
        <p:nvSpPr>
          <p:cNvPr id="201" name="Shape 201"/>
          <p:cNvSpPr/>
          <p:nvPr/>
        </p:nvSpPr>
        <p:spPr>
          <a:xfrm>
            <a:off x="13600014" y="8276976"/>
            <a:ext cx="4327923" cy="152400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latin typeface="Helvetica Neue"/>
                <a:ea typeface="Helvetica Neue"/>
                <a:cs typeface="Helvetica Neue"/>
                <a:sym typeface="Helvetica Neue"/>
              </a:defRPr>
            </a:lvl1pPr>
          </a:lstStyle>
          <a:p>
            <a:r>
              <a:t>ArrayList</a:t>
            </a:r>
          </a:p>
        </p:txBody>
      </p:sp>
      <p:sp>
        <p:nvSpPr>
          <p:cNvPr id="202" name="Shape 202"/>
          <p:cNvSpPr/>
          <p:nvPr/>
        </p:nvSpPr>
        <p:spPr>
          <a:xfrm>
            <a:off x="20025841" y="827697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LinkedList</a:t>
            </a:r>
          </a:p>
        </p:txBody>
      </p:sp>
      <p:sp>
        <p:nvSpPr>
          <p:cNvPr id="203" name="Shape 203"/>
          <p:cNvSpPr/>
          <p:nvPr/>
        </p:nvSpPr>
        <p:spPr>
          <a:xfrm>
            <a:off x="26781983" y="827431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PriorityQueue</a:t>
            </a:r>
          </a:p>
        </p:txBody>
      </p:sp>
      <p:sp>
        <p:nvSpPr>
          <p:cNvPr id="204" name="Shape 204"/>
          <p:cNvSpPr/>
          <p:nvPr/>
        </p:nvSpPr>
        <p:spPr>
          <a:xfrm>
            <a:off x="5937533" y="2456744"/>
            <a:ext cx="7133862"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05" name="Shape 205"/>
          <p:cNvSpPr/>
          <p:nvPr/>
        </p:nvSpPr>
        <p:spPr>
          <a:xfrm flipH="1" flipV="1">
            <a:off x="18396912" y="2456744"/>
            <a:ext cx="7162134"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06" name="Shape 206"/>
          <p:cNvSpPr/>
          <p:nvPr/>
        </p:nvSpPr>
        <p:spPr>
          <a:xfrm flipV="1">
            <a:off x="15763568" y="6855322"/>
            <a:ext cx="1" cy="1170848"/>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07" name="Shape 207"/>
          <p:cNvSpPr/>
          <p:nvPr/>
        </p:nvSpPr>
        <p:spPr>
          <a:xfrm flipH="1">
            <a:off x="18402126" y="5790586"/>
            <a:ext cx="3557120"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08" name="Shape 208"/>
          <p:cNvSpPr/>
          <p:nvPr/>
        </p:nvSpPr>
        <p:spPr>
          <a:xfrm>
            <a:off x="487695" y="1110942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LinkedHashSet</a:t>
            </a:r>
          </a:p>
        </p:txBody>
      </p:sp>
      <p:sp>
        <p:nvSpPr>
          <p:cNvPr id="209" name="Shape 209"/>
          <p:cNvSpPr/>
          <p:nvPr/>
        </p:nvSpPr>
        <p:spPr>
          <a:xfrm flipV="1">
            <a:off x="9350055" y="9953665"/>
            <a:ext cx="1" cy="100307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10" name="Shape 210"/>
          <p:cNvSpPr/>
          <p:nvPr/>
        </p:nvSpPr>
        <p:spPr>
          <a:xfrm flipV="1">
            <a:off x="15745386" y="3524554"/>
            <a:ext cx="1" cy="1127253"/>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11" name="Shape 211"/>
          <p:cNvSpPr/>
          <p:nvPr/>
        </p:nvSpPr>
        <p:spPr>
          <a:xfrm flipV="1">
            <a:off x="2576410" y="9953665"/>
            <a:ext cx="1" cy="100307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12" name="Shape 212"/>
          <p:cNvSpPr/>
          <p:nvPr/>
        </p:nvSpPr>
        <p:spPr>
          <a:xfrm flipV="1">
            <a:off x="9350055" y="12787446"/>
            <a:ext cx="1" cy="1003070"/>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13" name="Shape 213"/>
          <p:cNvSpPr/>
          <p:nvPr/>
        </p:nvSpPr>
        <p:spPr>
          <a:xfrm flipV="1">
            <a:off x="22197599" y="5760300"/>
            <a:ext cx="1" cy="2259260"/>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14" name="Shape 214"/>
          <p:cNvSpPr/>
          <p:nvPr/>
        </p:nvSpPr>
        <p:spPr>
          <a:xfrm flipH="1">
            <a:off x="27969778" y="5790586"/>
            <a:ext cx="1043900"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15" name="Shape 215"/>
          <p:cNvSpPr/>
          <p:nvPr/>
        </p:nvSpPr>
        <p:spPr>
          <a:xfrm>
            <a:off x="2542543" y="5782691"/>
            <a:ext cx="1043901"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16" name="Shape 216"/>
          <p:cNvSpPr/>
          <p:nvPr/>
        </p:nvSpPr>
        <p:spPr>
          <a:xfrm flipH="1">
            <a:off x="8340173" y="5790586"/>
            <a:ext cx="1009883"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17" name="Shape 217"/>
          <p:cNvSpPr/>
          <p:nvPr/>
        </p:nvSpPr>
        <p:spPr>
          <a:xfrm flipV="1">
            <a:off x="5971399" y="2456744"/>
            <a:ext cx="1" cy="2195064"/>
          </a:xfrm>
          <a:prstGeom prst="line">
            <a:avLst/>
          </a:prstGeom>
          <a:ln w="63500">
            <a:solidFill>
              <a:srgbClr val="797979"/>
            </a:solidFill>
            <a:miter lim="400000"/>
          </a:ln>
        </p:spPr>
        <p:txBody>
          <a:bodyPr lIns="67733" tIns="67733" rIns="67733" bIns="67733" anchor="ctr"/>
          <a:lstStyle/>
          <a:p>
            <a:pPr>
              <a:defRPr sz="4600"/>
            </a:pPr>
            <a:endParaRPr/>
          </a:p>
        </p:txBody>
      </p:sp>
      <p:sp>
        <p:nvSpPr>
          <p:cNvPr id="218" name="Shape 218"/>
          <p:cNvSpPr/>
          <p:nvPr/>
        </p:nvSpPr>
        <p:spPr>
          <a:xfrm flipV="1">
            <a:off x="25556549" y="2456743"/>
            <a:ext cx="1" cy="2287396"/>
          </a:xfrm>
          <a:prstGeom prst="line">
            <a:avLst/>
          </a:prstGeom>
          <a:ln w="63500">
            <a:solidFill>
              <a:srgbClr val="797979"/>
            </a:solidFill>
            <a:miter lim="400000"/>
          </a:ln>
        </p:spPr>
        <p:txBody>
          <a:bodyPr lIns="67733" tIns="67733" rIns="67733" bIns="67733" anchor="ctr"/>
          <a:lstStyle/>
          <a:p>
            <a:pPr>
              <a:defRPr sz="4600"/>
            </a:pPr>
            <a:endParaRPr/>
          </a:p>
        </p:txBody>
      </p:sp>
      <p:sp>
        <p:nvSpPr>
          <p:cNvPr id="219" name="Shape 219"/>
          <p:cNvSpPr/>
          <p:nvPr/>
        </p:nvSpPr>
        <p:spPr>
          <a:xfrm flipV="1">
            <a:off x="2576410" y="5782691"/>
            <a:ext cx="1" cy="2243479"/>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20" name="Shape 220"/>
          <p:cNvSpPr/>
          <p:nvPr/>
        </p:nvSpPr>
        <p:spPr>
          <a:xfrm flipV="1">
            <a:off x="9338147" y="5757989"/>
            <a:ext cx="1" cy="2261570"/>
          </a:xfrm>
          <a:prstGeom prst="line">
            <a:avLst/>
          </a:prstGeom>
          <a:ln w="63500">
            <a:solidFill>
              <a:srgbClr val="797979"/>
            </a:solidFill>
            <a:miter lim="400000"/>
          </a:ln>
        </p:spPr>
        <p:txBody>
          <a:bodyPr lIns="67733" tIns="67733" rIns="67733" bIns="67733" anchor="ctr"/>
          <a:lstStyle/>
          <a:p>
            <a:pPr>
              <a:defRPr sz="4600"/>
            </a:pPr>
            <a:endParaRPr/>
          </a:p>
        </p:txBody>
      </p:sp>
      <p:sp>
        <p:nvSpPr>
          <p:cNvPr id="221" name="Shape 221"/>
          <p:cNvSpPr/>
          <p:nvPr/>
        </p:nvSpPr>
        <p:spPr>
          <a:xfrm>
            <a:off x="22172148" y="5790586"/>
            <a:ext cx="1043901"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22" name="Shape 222"/>
          <p:cNvSpPr/>
          <p:nvPr/>
        </p:nvSpPr>
        <p:spPr>
          <a:xfrm flipV="1">
            <a:off x="28979809" y="5725293"/>
            <a:ext cx="1" cy="2260061"/>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23" name="Shape 223"/>
          <p:cNvSpPr/>
          <p:nvPr/>
        </p:nvSpPr>
        <p:spPr>
          <a:xfrm flipV="1">
            <a:off x="21925375" y="5760300"/>
            <a:ext cx="1" cy="2259260"/>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24" name="Shape 224"/>
          <p:cNvSpPr/>
          <p:nvPr/>
        </p:nvSpPr>
        <p:spPr>
          <a:xfrm>
            <a:off x="22509379" y="12135719"/>
            <a:ext cx="1949949"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25" name="Shape 225"/>
          <p:cNvSpPr/>
          <p:nvPr/>
        </p:nvSpPr>
        <p:spPr>
          <a:xfrm>
            <a:off x="22509379" y="13293259"/>
            <a:ext cx="1949949"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26" name="Shape 226"/>
          <p:cNvSpPr/>
          <p:nvPr/>
        </p:nvSpPr>
        <p:spPr>
          <a:xfrm>
            <a:off x="24907085" y="11660689"/>
            <a:ext cx="3608664" cy="1950794"/>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a:lnSpc>
                <a:spcPct val="130000"/>
              </a:lnSpc>
              <a:defRPr sz="5200">
                <a:latin typeface="Helvetica Neue Light"/>
                <a:ea typeface="Helvetica Neue Light"/>
                <a:cs typeface="Helvetica Neue Light"/>
                <a:sym typeface="Helvetica Neue Light"/>
              </a:defRPr>
            </a:pPr>
            <a:r>
              <a:t>implements</a:t>
            </a:r>
          </a:p>
          <a:p>
            <a:pPr algn="l">
              <a:lnSpc>
                <a:spcPct val="130000"/>
              </a:lnSpc>
              <a:defRPr sz="5200">
                <a:latin typeface="Helvetica Neue Light"/>
                <a:ea typeface="Helvetica Neue Light"/>
                <a:cs typeface="Helvetica Neue Light"/>
                <a:sym typeface="Helvetica Neue Light"/>
              </a:defRPr>
            </a:pPr>
            <a:r>
              <a:t>extends</a:t>
            </a:r>
          </a:p>
        </p:txBody>
      </p:sp>
      <p:sp>
        <p:nvSpPr>
          <p:cNvPr id="2" name="TextBox 1"/>
          <p:cNvSpPr txBox="1"/>
          <p:nvPr/>
        </p:nvSpPr>
        <p:spPr>
          <a:xfrm>
            <a:off x="2649720" y="15218160"/>
            <a:ext cx="26171159"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As with any implementation of List, </a:t>
            </a:r>
            <a:endParaRPr lang="en-US" b="1" dirty="0" smtClean="0"/>
          </a:p>
          <a:p>
            <a:r>
              <a:rPr lang="en-US" b="1" dirty="0" smtClean="0"/>
              <a:t>you </a:t>
            </a:r>
            <a:r>
              <a:rPr lang="en-US" b="1" dirty="0"/>
              <a:t>can have duplicate elements in your </a:t>
            </a:r>
            <a:r>
              <a:rPr lang="en-US" b="1" dirty="0" err="1"/>
              <a:t>ArrayList</a:t>
            </a:r>
            <a:r>
              <a:rPr lang="en-US" b="1" dirty="0"/>
              <a:t>, </a:t>
            </a:r>
            <a:endParaRPr lang="en-US" b="1" dirty="0" smtClean="0"/>
          </a:p>
          <a:p>
            <a:r>
              <a:rPr lang="en-US" b="1" dirty="0" smtClean="0"/>
              <a:t>and </a:t>
            </a:r>
            <a:r>
              <a:rPr lang="en-US" b="1" dirty="0"/>
              <a:t>you can go from element </a:t>
            </a:r>
            <a:r>
              <a:rPr lang="en-US" b="1" dirty="0" smtClean="0"/>
              <a:t>to</a:t>
            </a:r>
          </a:p>
          <a:p>
            <a:r>
              <a:rPr lang="en-US" b="1" dirty="0" smtClean="0"/>
              <a:t> </a:t>
            </a:r>
            <a:r>
              <a:rPr lang="en-US" b="1" dirty="0"/>
              <a:t>element in the same order as the elements were inserted</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 name="Shape 524"/>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t>Methods Overview</a:t>
            </a:r>
          </a:p>
        </p:txBody>
      </p:sp>
      <p:sp>
        <p:nvSpPr>
          <p:cNvPr id="525" name="Shape 525"/>
          <p:cNvSpPr/>
          <p:nvPr/>
        </p:nvSpPr>
        <p:spPr>
          <a:xfrm>
            <a:off x="14023347" y="22662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Collection</a:t>
            </a:r>
          </a:p>
        </p:txBody>
      </p:sp>
      <p:sp>
        <p:nvSpPr>
          <p:cNvPr id="526" name="Shape 526"/>
          <p:cNvSpPr/>
          <p:nvPr/>
        </p:nvSpPr>
        <p:spPr>
          <a:xfrm>
            <a:off x="14071350" y="55682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List</a:t>
            </a:r>
          </a:p>
        </p:txBody>
      </p:sp>
      <p:sp>
        <p:nvSpPr>
          <p:cNvPr id="527" name="Shape 527"/>
          <p:cNvSpPr/>
          <p:nvPr/>
        </p:nvSpPr>
        <p:spPr>
          <a:xfrm>
            <a:off x="14057214" y="884847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ArrayList</a:t>
            </a:r>
          </a:p>
        </p:txBody>
      </p:sp>
      <p:sp>
        <p:nvSpPr>
          <p:cNvPr id="528" name="Shape 528"/>
          <p:cNvSpPr/>
          <p:nvPr/>
        </p:nvSpPr>
        <p:spPr>
          <a:xfrm flipV="1">
            <a:off x="16220768" y="7426822"/>
            <a:ext cx="1" cy="1170848"/>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529" name="Shape 529"/>
          <p:cNvSpPr/>
          <p:nvPr/>
        </p:nvSpPr>
        <p:spPr>
          <a:xfrm>
            <a:off x="24338179" y="4096619"/>
            <a:ext cx="1949949"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530" name="Shape 530"/>
          <p:cNvSpPr/>
          <p:nvPr/>
        </p:nvSpPr>
        <p:spPr>
          <a:xfrm>
            <a:off x="24338179" y="5254159"/>
            <a:ext cx="1949949"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531" name="Shape 531"/>
          <p:cNvSpPr/>
          <p:nvPr/>
        </p:nvSpPr>
        <p:spPr>
          <a:xfrm>
            <a:off x="26735885" y="3621589"/>
            <a:ext cx="3608664" cy="1950794"/>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a:lnSpc>
                <a:spcPct val="130000"/>
              </a:lnSpc>
              <a:defRPr sz="5200">
                <a:latin typeface="Helvetica Neue Light"/>
                <a:ea typeface="Helvetica Neue Light"/>
                <a:cs typeface="Helvetica Neue Light"/>
                <a:sym typeface="Helvetica Neue Light"/>
              </a:defRPr>
            </a:pPr>
            <a:r>
              <a:t>implements</a:t>
            </a:r>
          </a:p>
          <a:p>
            <a:pPr algn="l">
              <a:lnSpc>
                <a:spcPct val="130000"/>
              </a:lnSpc>
              <a:defRPr sz="5200">
                <a:latin typeface="Helvetica Neue Light"/>
                <a:ea typeface="Helvetica Neue Light"/>
                <a:cs typeface="Helvetica Neue Light"/>
                <a:sym typeface="Helvetica Neue Light"/>
              </a:defRPr>
            </a:pPr>
            <a:r>
              <a:t>extends</a:t>
            </a:r>
          </a:p>
        </p:txBody>
      </p:sp>
      <p:sp>
        <p:nvSpPr>
          <p:cNvPr id="532" name="Shape 532"/>
          <p:cNvSpPr/>
          <p:nvPr/>
        </p:nvSpPr>
        <p:spPr>
          <a:xfrm flipV="1">
            <a:off x="16202586" y="4096054"/>
            <a:ext cx="1" cy="1127253"/>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 name="TextBox 1"/>
          <p:cNvSpPr txBox="1"/>
          <p:nvPr/>
        </p:nvSpPr>
        <p:spPr>
          <a:xfrm>
            <a:off x="2851294" y="11285387"/>
            <a:ext cx="24701206" cy="69694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So let me give you a short overview of </a:t>
            </a:r>
            <a:endParaRPr lang="en-US" b="1" dirty="0" smtClean="0"/>
          </a:p>
          <a:p>
            <a:r>
              <a:rPr lang="en-US" b="1" dirty="0" smtClean="0"/>
              <a:t>the </a:t>
            </a:r>
            <a:r>
              <a:rPr lang="en-US" b="1" dirty="0"/>
              <a:t>methods of the </a:t>
            </a:r>
            <a:r>
              <a:rPr lang="en-US" b="1" dirty="0" err="1"/>
              <a:t>ArrayList</a:t>
            </a:r>
            <a:r>
              <a:rPr lang="en-US" b="1" dirty="0"/>
              <a:t> class. </a:t>
            </a:r>
            <a:endParaRPr lang="en-US" b="1" dirty="0" smtClean="0"/>
          </a:p>
          <a:p>
            <a:r>
              <a:rPr lang="en-US" b="1" dirty="0" smtClean="0"/>
              <a:t>To </a:t>
            </a:r>
            <a:r>
              <a:rPr lang="en-US" b="1" dirty="0"/>
              <a:t>make things easy for you, </a:t>
            </a:r>
            <a:endParaRPr lang="en-US" b="1" dirty="0" smtClean="0"/>
          </a:p>
          <a:p>
            <a:r>
              <a:rPr lang="en-US" b="1" dirty="0" smtClean="0"/>
              <a:t>I </a:t>
            </a:r>
            <a:r>
              <a:rPr lang="en-US" b="1" dirty="0"/>
              <a:t>have broken up the overview into methods </a:t>
            </a:r>
            <a:r>
              <a:rPr lang="en-US" b="1" dirty="0" smtClean="0"/>
              <a:t>belonging</a:t>
            </a:r>
          </a:p>
          <a:p>
            <a:r>
              <a:rPr lang="en-US" b="1" dirty="0" smtClean="0"/>
              <a:t> </a:t>
            </a:r>
            <a:r>
              <a:rPr lang="en-US" b="1" dirty="0"/>
              <a:t>to the </a:t>
            </a:r>
            <a:r>
              <a:rPr lang="en-US" b="1" dirty="0" err="1"/>
              <a:t>java.util.Collection</a:t>
            </a:r>
            <a:r>
              <a:rPr lang="en-US" b="1" dirty="0"/>
              <a:t> interface </a:t>
            </a:r>
            <a:endParaRPr lang="en-US" b="1" dirty="0" smtClean="0"/>
          </a:p>
          <a:p>
            <a:r>
              <a:rPr lang="en-US" b="1" dirty="0" smtClean="0"/>
              <a:t>and </a:t>
            </a:r>
            <a:r>
              <a:rPr lang="en-US" b="1" dirty="0"/>
              <a:t>methods belonging to the </a:t>
            </a:r>
            <a:r>
              <a:rPr lang="en-US" b="1" dirty="0" err="1"/>
              <a:t>java.util.List</a:t>
            </a:r>
            <a:r>
              <a:rPr lang="en-US" b="1" dirty="0"/>
              <a:t> interface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 name="Shape 537"/>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a:t>Collection Interface Hierarchy</a:t>
            </a:r>
          </a:p>
        </p:txBody>
      </p:sp>
      <p:sp>
        <p:nvSpPr>
          <p:cNvPr id="538" name="Shape 538"/>
          <p:cNvSpPr/>
          <p:nvPr/>
        </p:nvSpPr>
        <p:spPr>
          <a:xfrm>
            <a:off x="12868543" y="3571500"/>
            <a:ext cx="6851114" cy="284232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6900">
                <a:latin typeface="Helvetica Neue Light"/>
                <a:ea typeface="Helvetica Neue Light"/>
                <a:cs typeface="Helvetica Neue Light"/>
                <a:sym typeface="Helvetica Neue Light"/>
              </a:defRPr>
            </a:pPr>
            <a:r>
              <a:t>&lt;&lt;interface&gt;&gt;</a:t>
            </a:r>
            <a:br/>
            <a:r>
              <a:t>Collection</a:t>
            </a:r>
          </a:p>
        </p:txBody>
      </p:sp>
      <p:sp>
        <p:nvSpPr>
          <p:cNvPr id="2" name="TextBox 1"/>
          <p:cNvSpPr txBox="1"/>
          <p:nvPr/>
        </p:nvSpPr>
        <p:spPr>
          <a:xfrm>
            <a:off x="1657374" y="10229174"/>
            <a:ext cx="26860451" cy="58306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Okay, so let’s start with the methods </a:t>
            </a:r>
            <a:endParaRPr lang="en-US" b="1" dirty="0" smtClean="0"/>
          </a:p>
          <a:p>
            <a:r>
              <a:rPr lang="en-US" b="1" dirty="0" smtClean="0"/>
              <a:t>belonging </a:t>
            </a:r>
            <a:r>
              <a:rPr lang="en-US" b="1" dirty="0"/>
              <a:t>to the </a:t>
            </a:r>
            <a:r>
              <a:rPr lang="en-US" b="1" dirty="0" err="1"/>
              <a:t>java.util.Collection</a:t>
            </a:r>
            <a:r>
              <a:rPr lang="en-US" b="1" dirty="0"/>
              <a:t> interface. </a:t>
            </a:r>
            <a:endParaRPr lang="en-US" b="1" dirty="0" smtClean="0"/>
          </a:p>
          <a:p>
            <a:r>
              <a:rPr lang="en-US" b="1" dirty="0" smtClean="0"/>
              <a:t>The </a:t>
            </a:r>
            <a:r>
              <a:rPr lang="en-US" b="1" dirty="0"/>
              <a:t>contract of the collection interface does not guarantee </a:t>
            </a:r>
            <a:endParaRPr lang="en-US" b="1" dirty="0" smtClean="0"/>
          </a:p>
          <a:p>
            <a:r>
              <a:rPr lang="en-US" b="1" dirty="0" smtClean="0"/>
              <a:t>any </a:t>
            </a:r>
            <a:r>
              <a:rPr lang="en-US" b="1" dirty="0"/>
              <a:t>particular order and therefore does not </a:t>
            </a:r>
            <a:endParaRPr lang="en-US" b="1" dirty="0" smtClean="0"/>
          </a:p>
          <a:p>
            <a:r>
              <a:rPr lang="en-US" b="1" dirty="0" smtClean="0"/>
              <a:t>provide </a:t>
            </a:r>
            <a:r>
              <a:rPr lang="en-US" b="1" dirty="0"/>
              <a:t>any index or order related methods</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iterate>
                                    <p:tmAbs val="0"/>
                                  </p:iterate>
                                  <p:childTnLst>
                                    <p:set>
                                      <p:cBhvr>
                                        <p:cTn id="6" fill="hold"/>
                                        <p:tgtEl>
                                          <p:spTgt spid="538"/>
                                        </p:tgtEl>
                                        <p:attrNameLst>
                                          <p:attrName>style.visibility</p:attrName>
                                        </p:attrNameLst>
                                      </p:cBhvr>
                                      <p:to>
                                        <p:strVal val="visible"/>
                                      </p:to>
                                    </p:set>
                                    <p:anim calcmode="lin" valueType="num">
                                      <p:cBhvr>
                                        <p:cTn id="7" dur="400" fill="hold"/>
                                        <p:tgtEl>
                                          <p:spTgt spid="538"/>
                                        </p:tgtEl>
                                        <p:attrNameLst>
                                          <p:attrName>ppt_w</p:attrName>
                                        </p:attrNameLst>
                                      </p:cBhvr>
                                      <p:tavLst>
                                        <p:tav tm="0">
                                          <p:val>
                                            <p:fltVal val="0"/>
                                          </p:val>
                                        </p:tav>
                                        <p:tav tm="100000">
                                          <p:val>
                                            <p:strVal val="#ppt_w"/>
                                          </p:val>
                                        </p:tav>
                                      </p:tavLst>
                                    </p:anim>
                                    <p:anim calcmode="lin" valueType="num">
                                      <p:cBhvr>
                                        <p:cTn id="8" dur="400" fill="hold"/>
                                        <p:tgtEl>
                                          <p:spTgt spid="5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 grpId="1"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 name="Shape 543"/>
          <p:cNvSpPr/>
          <p:nvPr/>
        </p:nvSpPr>
        <p:spPr>
          <a:xfrm>
            <a:off x="5854700" y="2376075"/>
            <a:ext cx="10756900"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544" name="Shape 544"/>
          <p:cNvSpPr/>
          <p:nvPr/>
        </p:nvSpPr>
        <p:spPr>
          <a:xfrm>
            <a:off x="5892800" y="2353484"/>
            <a:ext cx="26619200" cy="7314138"/>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err="1"/>
              <a:t>boolean</a:t>
            </a:r>
            <a:r>
              <a:rPr dirty="0"/>
              <a:t> add(E e)</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addAll</a:t>
            </a:r>
            <a:r>
              <a:rPr dirty="0"/>
              <a:t>(Collection&lt;? </a:t>
            </a:r>
            <a:r>
              <a:rPr lang="en-US" dirty="0"/>
              <a:t>e</a:t>
            </a:r>
            <a:r>
              <a:rPr dirty="0" smtClean="0"/>
              <a:t>xtends</a:t>
            </a:r>
            <a:r>
              <a:rPr lang="en-US" dirty="0" smtClean="0"/>
              <a:t> </a:t>
            </a:r>
            <a:r>
              <a:rPr dirty="0" smtClean="0"/>
              <a:t>E</a:t>
            </a:r>
            <a:r>
              <a:rPr dirty="0"/>
              <a:t>&gt; c)</a:t>
            </a:r>
          </a:p>
          <a:p>
            <a:pPr algn="l">
              <a:lnSpc>
                <a:spcPct val="110000"/>
              </a:lnSpc>
              <a:defRPr sz="10600">
                <a:solidFill>
                  <a:srgbClr val="424242"/>
                </a:solidFill>
                <a:latin typeface="+mj-lt"/>
                <a:ea typeface="+mj-ea"/>
                <a:cs typeface="+mj-cs"/>
                <a:sym typeface="Helvetica Neue Thin"/>
              </a:defRPr>
            </a:pPr>
            <a:r>
              <a:rPr dirty="0" err="1"/>
              <a:t>boolean</a:t>
            </a:r>
            <a:r>
              <a:rPr dirty="0"/>
              <a:t> remove(Object o)</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removeAll</a:t>
            </a:r>
            <a:r>
              <a:rPr dirty="0"/>
              <a:t>(Collection&lt;?&gt; c)</a:t>
            </a:r>
          </a:p>
        </p:txBody>
      </p:sp>
      <p:sp>
        <p:nvSpPr>
          <p:cNvPr id="545" name="Shape 545"/>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2" name="TextBox 1"/>
          <p:cNvSpPr txBox="1"/>
          <p:nvPr/>
        </p:nvSpPr>
        <p:spPr>
          <a:xfrm>
            <a:off x="6932497" y="11717187"/>
            <a:ext cx="20323404" cy="69694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So here you can see the first set of methods </a:t>
            </a:r>
            <a:endParaRPr lang="en-US" b="1" dirty="0" smtClean="0"/>
          </a:p>
          <a:p>
            <a:r>
              <a:rPr lang="en-US" b="1" dirty="0" smtClean="0"/>
              <a:t>that </a:t>
            </a:r>
            <a:r>
              <a:rPr lang="en-US" b="1" dirty="0"/>
              <a:t>implement the collection interface. </a:t>
            </a:r>
            <a:endParaRPr lang="en-US" b="1" dirty="0" smtClean="0"/>
          </a:p>
          <a:p>
            <a:r>
              <a:rPr lang="en-US" b="1" dirty="0" smtClean="0"/>
              <a:t>So </a:t>
            </a:r>
            <a:r>
              <a:rPr lang="en-US" b="1" dirty="0"/>
              <a:t>what I say about these methods </a:t>
            </a:r>
            <a:endParaRPr lang="en-US" b="1" dirty="0" smtClean="0"/>
          </a:p>
          <a:p>
            <a:r>
              <a:rPr lang="en-US" b="1" dirty="0" smtClean="0"/>
              <a:t>does </a:t>
            </a:r>
            <a:r>
              <a:rPr lang="en-US" b="1" dirty="0"/>
              <a:t>not only apply to </a:t>
            </a:r>
            <a:r>
              <a:rPr lang="en-US" b="1" dirty="0" err="1"/>
              <a:t>ArrayList</a:t>
            </a:r>
            <a:r>
              <a:rPr lang="en-US" b="1" dirty="0"/>
              <a:t>, </a:t>
            </a:r>
            <a:endParaRPr lang="en-US" b="1" dirty="0" smtClean="0"/>
          </a:p>
          <a:p>
            <a:r>
              <a:rPr lang="en-US" b="1" dirty="0" smtClean="0"/>
              <a:t>But also </a:t>
            </a:r>
            <a:r>
              <a:rPr lang="en-US" b="1" dirty="0"/>
              <a:t>to all classes that implement </a:t>
            </a:r>
            <a:r>
              <a:rPr lang="en-US" b="1" dirty="0" smtClean="0"/>
              <a:t>the </a:t>
            </a:r>
          </a:p>
          <a:p>
            <a:r>
              <a:rPr lang="en-US" b="1" dirty="0" smtClean="0"/>
              <a:t>collection </a:t>
            </a:r>
            <a:r>
              <a:rPr lang="en-US" b="1" dirty="0"/>
              <a:t>interface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543"/>
                                        </p:tgtEl>
                                        <p:attrNameLst>
                                          <p:attrName>style.visibility</p:attrName>
                                        </p:attrNameLst>
                                      </p:cBhvr>
                                      <p:to>
                                        <p:strVal val="visible"/>
                                      </p:to>
                                    </p:set>
                                    <p:animEffect transition="in" filter="dissolve">
                                      <p:cBhvr>
                                        <p:cTn id="7" dur="499"/>
                                        <p:tgtEl>
                                          <p:spTgt spid="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 grpId="1" animBg="1" advAuto="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 name="Shape 550"/>
          <p:cNvSpPr/>
          <p:nvPr/>
        </p:nvSpPr>
        <p:spPr>
          <a:xfrm>
            <a:off x="5854700" y="2372622"/>
            <a:ext cx="10718571"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551" name="Shape 551"/>
          <p:cNvSpPr/>
          <p:nvPr/>
        </p:nvSpPr>
        <p:spPr>
          <a:xfrm>
            <a:off x="5889380" y="2388131"/>
            <a:ext cx="26622619" cy="7314138"/>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err="1"/>
              <a:t>boolean</a:t>
            </a:r>
            <a:r>
              <a:rPr dirty="0"/>
              <a:t> add(E e)</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addAll</a:t>
            </a:r>
            <a:r>
              <a:rPr dirty="0"/>
              <a:t>(Collection&lt;? </a:t>
            </a:r>
            <a:r>
              <a:rPr lang="en-US" dirty="0" smtClean="0"/>
              <a:t>e</a:t>
            </a:r>
            <a:r>
              <a:rPr dirty="0" smtClean="0"/>
              <a:t>xtends </a:t>
            </a:r>
            <a:r>
              <a:rPr dirty="0"/>
              <a:t>E&gt; c)</a:t>
            </a:r>
          </a:p>
          <a:p>
            <a:pPr algn="l">
              <a:lnSpc>
                <a:spcPct val="110000"/>
              </a:lnSpc>
              <a:defRPr sz="10600">
                <a:solidFill>
                  <a:srgbClr val="424242"/>
                </a:solidFill>
                <a:latin typeface="+mj-lt"/>
                <a:ea typeface="+mj-ea"/>
                <a:cs typeface="+mj-cs"/>
                <a:sym typeface="Helvetica Neue Thin"/>
              </a:defRPr>
            </a:pPr>
            <a:r>
              <a:rPr dirty="0" err="1"/>
              <a:t>boolean</a:t>
            </a:r>
            <a:r>
              <a:rPr dirty="0"/>
              <a:t> remove(Object o)</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removeAll</a:t>
            </a:r>
            <a:r>
              <a:rPr dirty="0"/>
              <a:t>(Collection&lt;?&gt; c)</a:t>
            </a:r>
          </a:p>
        </p:txBody>
      </p:sp>
      <p:sp>
        <p:nvSpPr>
          <p:cNvPr id="552" name="Shape 552"/>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2" name="TextBox 1"/>
          <p:cNvSpPr txBox="1"/>
          <p:nvPr/>
        </p:nvSpPr>
        <p:spPr>
          <a:xfrm>
            <a:off x="5014865" y="12536346"/>
            <a:ext cx="22279069" cy="3553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The method “</a:t>
            </a:r>
            <a:r>
              <a:rPr lang="en-US" b="1" dirty="0" err="1"/>
              <a:t>boolean</a:t>
            </a:r>
            <a:r>
              <a:rPr lang="en-US" b="1" dirty="0"/>
              <a:t> add” appends the element </a:t>
            </a:r>
            <a:endParaRPr lang="en-US" b="1" dirty="0" smtClean="0"/>
          </a:p>
          <a:p>
            <a:r>
              <a:rPr lang="en-US" b="1" dirty="0" smtClean="0"/>
              <a:t>to </a:t>
            </a:r>
            <a:r>
              <a:rPr lang="en-US" b="1" dirty="0"/>
              <a:t>the end of the collection </a:t>
            </a:r>
            <a:r>
              <a:rPr lang="en-US" b="1" dirty="0" smtClean="0"/>
              <a:t>to </a:t>
            </a:r>
            <a:r>
              <a:rPr lang="en-US" b="1" dirty="0"/>
              <a:t>the next empty </a:t>
            </a:r>
            <a:endParaRPr lang="en-US" b="1" dirty="0" smtClean="0"/>
          </a:p>
          <a:p>
            <a:r>
              <a:rPr lang="en-US" b="1" dirty="0" smtClean="0"/>
              <a:t>cell of </a:t>
            </a:r>
            <a:r>
              <a:rPr lang="en-US" b="1" dirty="0"/>
              <a:t>the underlying array</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550"/>
                                        </p:tgtEl>
                                        <p:attrNameLst>
                                          <p:attrName>style.visibility</p:attrName>
                                        </p:attrNameLst>
                                      </p:cBhvr>
                                      <p:to>
                                        <p:strVal val="visible"/>
                                      </p:to>
                                    </p:set>
                                    <p:animEffect transition="in" filter="dissolve">
                                      <p:cBhvr>
                                        <p:cTn id="7" dur="499"/>
                                        <p:tgtEl>
                                          <p:spTgt spid="5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0" grpId="1" animBg="1" advAuto="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 name="Shape 557"/>
          <p:cNvSpPr/>
          <p:nvPr/>
        </p:nvSpPr>
        <p:spPr>
          <a:xfrm>
            <a:off x="5892799" y="4260920"/>
            <a:ext cx="25577801"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558" name="Shape 558"/>
          <p:cNvSpPr/>
          <p:nvPr/>
        </p:nvSpPr>
        <p:spPr>
          <a:xfrm>
            <a:off x="5909732" y="2408469"/>
            <a:ext cx="26602268" cy="7314138"/>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err="1"/>
              <a:t>boolean</a:t>
            </a:r>
            <a:r>
              <a:rPr dirty="0"/>
              <a:t> add(E e)</a:t>
            </a:r>
          </a:p>
          <a:p>
            <a:pPr algn="l">
              <a:lnSpc>
                <a:spcPct val="110000"/>
              </a:lnSpc>
              <a:defRPr sz="10600">
                <a:solidFill>
                  <a:srgbClr val="424242"/>
                </a:solidFill>
                <a:latin typeface="+mj-lt"/>
                <a:ea typeface="+mj-ea"/>
                <a:cs typeface="+mj-cs"/>
                <a:sym typeface="Helvetica Neue Thin"/>
              </a:defRPr>
            </a:pPr>
            <a:r>
              <a:rPr lang="en-US" dirty="0" err="1"/>
              <a:t>b</a:t>
            </a:r>
            <a:r>
              <a:rPr dirty="0" err="1" smtClean="0"/>
              <a:t>oolean</a:t>
            </a:r>
            <a:r>
              <a:rPr lang="en-US" dirty="0" smtClean="0"/>
              <a:t> </a:t>
            </a:r>
            <a:r>
              <a:rPr dirty="0" err="1" smtClean="0"/>
              <a:t>addAll</a:t>
            </a:r>
            <a:r>
              <a:rPr dirty="0" smtClean="0"/>
              <a:t>(Collection&lt;?</a:t>
            </a:r>
            <a:r>
              <a:rPr lang="en-US" dirty="0" smtClean="0"/>
              <a:t> </a:t>
            </a:r>
            <a:r>
              <a:rPr dirty="0" smtClean="0"/>
              <a:t>extends</a:t>
            </a:r>
            <a:r>
              <a:rPr lang="en-US" dirty="0" smtClean="0"/>
              <a:t> </a:t>
            </a:r>
            <a:r>
              <a:rPr dirty="0" smtClean="0"/>
              <a:t>E&gt;</a:t>
            </a:r>
            <a:r>
              <a:rPr lang="en-US" dirty="0" smtClean="0"/>
              <a:t> c</a:t>
            </a:r>
            <a:r>
              <a:rPr dirty="0" smtClean="0"/>
              <a:t>)</a:t>
            </a:r>
            <a:endParaRPr dirty="0"/>
          </a:p>
          <a:p>
            <a:pPr algn="l">
              <a:lnSpc>
                <a:spcPct val="110000"/>
              </a:lnSpc>
              <a:defRPr sz="10600">
                <a:solidFill>
                  <a:srgbClr val="424242"/>
                </a:solidFill>
                <a:latin typeface="+mj-lt"/>
                <a:ea typeface="+mj-ea"/>
                <a:cs typeface="+mj-cs"/>
                <a:sym typeface="Helvetica Neue Thin"/>
              </a:defRPr>
            </a:pPr>
            <a:r>
              <a:rPr dirty="0" err="1"/>
              <a:t>boolean</a:t>
            </a:r>
            <a:r>
              <a:rPr dirty="0"/>
              <a:t> remove(Object o)</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removeAll</a:t>
            </a:r>
            <a:r>
              <a:rPr dirty="0"/>
              <a:t>(Collection&lt;?&gt; c)</a:t>
            </a:r>
          </a:p>
        </p:txBody>
      </p:sp>
      <p:sp>
        <p:nvSpPr>
          <p:cNvPr id="559" name="Shape 559"/>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2" name="TextBox 1"/>
          <p:cNvSpPr txBox="1"/>
          <p:nvPr/>
        </p:nvSpPr>
        <p:spPr>
          <a:xfrm>
            <a:off x="2706655" y="12889833"/>
            <a:ext cx="25066690"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err="1"/>
              <a:t>boolean</a:t>
            </a:r>
            <a:r>
              <a:rPr lang="en-US" b="1" dirty="0"/>
              <a:t> </a:t>
            </a:r>
            <a:r>
              <a:rPr lang="en-US" b="1" dirty="0" err="1"/>
              <a:t>addAll</a:t>
            </a:r>
            <a:r>
              <a:rPr lang="en-US" b="1" dirty="0"/>
              <a:t> </a:t>
            </a:r>
            <a:r>
              <a:rPr lang="en-US" b="1" dirty="0" smtClean="0"/>
              <a:t>– </a:t>
            </a:r>
          </a:p>
          <a:p>
            <a:r>
              <a:rPr lang="en-US" b="1" dirty="0" smtClean="0"/>
              <a:t>appends </a:t>
            </a:r>
            <a:r>
              <a:rPr lang="en-US" b="1" dirty="0"/>
              <a:t>all given elements to the end of the collection</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557"/>
                                        </p:tgtEl>
                                        <p:attrNameLst>
                                          <p:attrName>style.visibility</p:attrName>
                                        </p:attrNameLst>
                                      </p:cBhvr>
                                      <p:to>
                                        <p:strVal val="visible"/>
                                      </p:to>
                                    </p:set>
                                    <p:animEffect transition="in" filter="dissolve">
                                      <p:cBhvr>
                                        <p:cTn id="7" dur="499"/>
                                        <p:tgtEl>
                                          <p:spTgt spid="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 grpId="1" animBg="1" advAuto="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 name="Shape 564"/>
          <p:cNvSpPr/>
          <p:nvPr/>
        </p:nvSpPr>
        <p:spPr>
          <a:xfrm>
            <a:off x="5892800" y="4262700"/>
            <a:ext cx="25615900"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565" name="Shape 565"/>
          <p:cNvSpPr/>
          <p:nvPr/>
        </p:nvSpPr>
        <p:spPr>
          <a:xfrm>
            <a:off x="5930900" y="2404834"/>
            <a:ext cx="26581100" cy="7314138"/>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err="1"/>
              <a:t>boolean</a:t>
            </a:r>
            <a:r>
              <a:rPr dirty="0"/>
              <a:t> add(E e)</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addAll</a:t>
            </a:r>
            <a:r>
              <a:rPr dirty="0"/>
              <a:t>(Collection&lt;? extends E&gt; c)</a:t>
            </a:r>
          </a:p>
          <a:p>
            <a:pPr algn="l">
              <a:lnSpc>
                <a:spcPct val="110000"/>
              </a:lnSpc>
              <a:defRPr sz="10600">
                <a:solidFill>
                  <a:srgbClr val="424242"/>
                </a:solidFill>
                <a:latin typeface="+mj-lt"/>
                <a:ea typeface="+mj-ea"/>
                <a:cs typeface="+mj-cs"/>
                <a:sym typeface="Helvetica Neue Thin"/>
              </a:defRPr>
            </a:pPr>
            <a:r>
              <a:rPr dirty="0" err="1"/>
              <a:t>boolean</a:t>
            </a:r>
            <a:r>
              <a:rPr dirty="0"/>
              <a:t> remove(Object o)</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removeAll</a:t>
            </a:r>
            <a:r>
              <a:rPr dirty="0"/>
              <a:t>(Collection&lt;?&gt; c)</a:t>
            </a:r>
          </a:p>
        </p:txBody>
      </p:sp>
      <p:sp>
        <p:nvSpPr>
          <p:cNvPr id="566" name="Shape 566"/>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2" name="TextBox 1"/>
          <p:cNvSpPr txBox="1"/>
          <p:nvPr/>
        </p:nvSpPr>
        <p:spPr>
          <a:xfrm>
            <a:off x="1645923" y="13008360"/>
            <a:ext cx="26273751"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The stuff in angle brackets is related to Generics. </a:t>
            </a:r>
            <a:endParaRPr lang="en-US" b="1" dirty="0" smtClean="0"/>
          </a:p>
          <a:p>
            <a:r>
              <a:rPr lang="en-US" b="1" dirty="0" smtClean="0"/>
              <a:t>it </a:t>
            </a:r>
            <a:r>
              <a:rPr lang="en-US" b="1" dirty="0"/>
              <a:t>ensures that no one can call such a method </a:t>
            </a:r>
            <a:endParaRPr lang="en-US" b="1" dirty="0" smtClean="0"/>
          </a:p>
          <a:p>
            <a:r>
              <a:rPr lang="en-US" b="1" dirty="0" smtClean="0"/>
              <a:t>with </a:t>
            </a:r>
            <a:r>
              <a:rPr lang="en-US" b="1" dirty="0"/>
              <a:t>the wrong arguments. </a:t>
            </a:r>
            <a:endParaRPr lang="en-US" b="1" dirty="0" smtClean="0"/>
          </a:p>
          <a:p>
            <a:r>
              <a:rPr lang="en-US" b="1" dirty="0" smtClean="0"/>
              <a:t>I </a:t>
            </a:r>
            <a:r>
              <a:rPr lang="en-US" b="1" dirty="0"/>
              <a:t>will tell you more in my upcoming slides about Generics</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Shape 571"/>
          <p:cNvSpPr/>
          <p:nvPr/>
        </p:nvSpPr>
        <p:spPr>
          <a:xfrm>
            <a:off x="5899556" y="6040612"/>
            <a:ext cx="15893644"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572" name="Shape 572"/>
          <p:cNvSpPr/>
          <p:nvPr/>
        </p:nvSpPr>
        <p:spPr>
          <a:xfrm>
            <a:off x="5899556" y="2388131"/>
            <a:ext cx="26612444" cy="7314138"/>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err="1"/>
              <a:t>boolean</a:t>
            </a:r>
            <a:r>
              <a:rPr dirty="0"/>
              <a:t> add(E e)</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addAll</a:t>
            </a:r>
            <a:r>
              <a:rPr dirty="0"/>
              <a:t>(Collection&lt;? extends E&gt; c)</a:t>
            </a:r>
          </a:p>
          <a:p>
            <a:pPr algn="l">
              <a:lnSpc>
                <a:spcPct val="110000"/>
              </a:lnSpc>
              <a:defRPr sz="10600">
                <a:solidFill>
                  <a:srgbClr val="424242"/>
                </a:solidFill>
                <a:latin typeface="+mj-lt"/>
                <a:ea typeface="+mj-ea"/>
                <a:cs typeface="+mj-cs"/>
                <a:sym typeface="Helvetica Neue Thin"/>
              </a:defRPr>
            </a:pPr>
            <a:r>
              <a:rPr dirty="0" err="1"/>
              <a:t>boolean</a:t>
            </a:r>
            <a:r>
              <a:rPr dirty="0"/>
              <a:t> remove(Object o)</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removeAll</a:t>
            </a:r>
            <a:r>
              <a:rPr dirty="0"/>
              <a:t>(Collection&lt;?&gt; c)</a:t>
            </a:r>
          </a:p>
        </p:txBody>
      </p:sp>
      <p:sp>
        <p:nvSpPr>
          <p:cNvPr id="573" name="Shape 573"/>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2" name="TextBox 1"/>
          <p:cNvSpPr txBox="1"/>
          <p:nvPr/>
        </p:nvSpPr>
        <p:spPr>
          <a:xfrm>
            <a:off x="6352063" y="12688851"/>
            <a:ext cx="20111808" cy="3553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err="1"/>
              <a:t>boolean</a:t>
            </a:r>
            <a:r>
              <a:rPr lang="en-US" b="1" dirty="0"/>
              <a:t> remove </a:t>
            </a:r>
            <a:r>
              <a:rPr lang="en-US" b="1" dirty="0" smtClean="0"/>
              <a:t>– </a:t>
            </a:r>
          </a:p>
          <a:p>
            <a:r>
              <a:rPr lang="en-US" b="1" dirty="0" smtClean="0"/>
              <a:t>removes </a:t>
            </a:r>
            <a:r>
              <a:rPr lang="en-US" b="1" dirty="0"/>
              <a:t>the first occurrence of the element </a:t>
            </a:r>
            <a:endParaRPr lang="en-US" b="1" dirty="0" smtClean="0"/>
          </a:p>
          <a:p>
            <a:r>
              <a:rPr lang="en-US" b="1" dirty="0" smtClean="0"/>
              <a:t>you </a:t>
            </a:r>
            <a:r>
              <a:rPr lang="en-US" b="1" dirty="0"/>
              <a:t>specify from the collection</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571"/>
                                        </p:tgtEl>
                                        <p:attrNameLst>
                                          <p:attrName>style.visibility</p:attrName>
                                        </p:attrNameLst>
                                      </p:cBhvr>
                                      <p:to>
                                        <p:strVal val="visible"/>
                                      </p:to>
                                    </p:set>
                                    <p:animEffect transition="in" filter="dissolve">
                                      <p:cBhvr>
                                        <p:cTn id="7" dur="499"/>
                                        <p:tgtEl>
                                          <p:spTgt spid="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 grpId="1" animBg="1" advAuto="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 name="Shape 578"/>
          <p:cNvSpPr/>
          <p:nvPr/>
        </p:nvSpPr>
        <p:spPr>
          <a:xfrm>
            <a:off x="5899556" y="7835508"/>
            <a:ext cx="21456244"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579" name="Shape 579"/>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581" name="Shape 581"/>
          <p:cNvSpPr/>
          <p:nvPr/>
        </p:nvSpPr>
        <p:spPr>
          <a:xfrm>
            <a:off x="5899556" y="2388131"/>
            <a:ext cx="26612444" cy="7314138"/>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err="1"/>
              <a:t>boolean</a:t>
            </a:r>
            <a:r>
              <a:rPr dirty="0"/>
              <a:t> add(E e)</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addAll</a:t>
            </a:r>
            <a:r>
              <a:rPr dirty="0"/>
              <a:t>(Collection&lt;? extends E&gt; c)</a:t>
            </a:r>
          </a:p>
          <a:p>
            <a:pPr algn="l">
              <a:lnSpc>
                <a:spcPct val="110000"/>
              </a:lnSpc>
              <a:defRPr sz="10600">
                <a:solidFill>
                  <a:srgbClr val="424242"/>
                </a:solidFill>
                <a:latin typeface="+mj-lt"/>
                <a:ea typeface="+mj-ea"/>
                <a:cs typeface="+mj-cs"/>
                <a:sym typeface="Helvetica Neue Thin"/>
              </a:defRPr>
            </a:pPr>
            <a:r>
              <a:rPr dirty="0" err="1"/>
              <a:t>boolean</a:t>
            </a:r>
            <a:r>
              <a:rPr dirty="0"/>
              <a:t> remove(Object o)</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removeAll</a:t>
            </a:r>
            <a:r>
              <a:rPr dirty="0"/>
              <a:t>(Collection&lt;?&gt; c)</a:t>
            </a:r>
          </a:p>
        </p:txBody>
      </p:sp>
      <p:sp>
        <p:nvSpPr>
          <p:cNvPr id="2" name="TextBox 1"/>
          <p:cNvSpPr txBox="1"/>
          <p:nvPr/>
        </p:nvSpPr>
        <p:spPr>
          <a:xfrm>
            <a:off x="5187618" y="13448633"/>
            <a:ext cx="22009763"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err="1"/>
              <a:t>boolean</a:t>
            </a:r>
            <a:r>
              <a:rPr lang="en-US" b="1" dirty="0"/>
              <a:t> </a:t>
            </a:r>
            <a:r>
              <a:rPr lang="en-US" b="1" dirty="0" err="1"/>
              <a:t>removeAll</a:t>
            </a:r>
            <a:r>
              <a:rPr lang="en-US" b="1" dirty="0"/>
              <a:t> </a:t>
            </a:r>
            <a:r>
              <a:rPr lang="en-US" b="1" dirty="0" smtClean="0"/>
              <a:t>– </a:t>
            </a:r>
          </a:p>
          <a:p>
            <a:r>
              <a:rPr lang="en-US" b="1" dirty="0" smtClean="0"/>
              <a:t>removes </a:t>
            </a:r>
            <a:r>
              <a:rPr lang="en-US" b="1" dirty="0"/>
              <a:t>the given elements from the Collection</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 name="Shape 585"/>
          <p:cNvSpPr/>
          <p:nvPr/>
        </p:nvSpPr>
        <p:spPr>
          <a:xfrm>
            <a:off x="8433585" y="2430299"/>
            <a:ext cx="12369015"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586" name="Shape 586"/>
          <p:cNvSpPr/>
          <p:nvPr/>
        </p:nvSpPr>
        <p:spPr>
          <a:xfrm>
            <a:off x="8433585" y="3341516"/>
            <a:ext cx="15568630" cy="5331169"/>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Iterator&lt;E&gt; iterator() </a:t>
            </a:r>
          </a:p>
          <a:p>
            <a:pPr algn="l">
              <a:lnSpc>
                <a:spcPct val="110000"/>
              </a:lnSpc>
              <a:defRPr sz="10600">
                <a:solidFill>
                  <a:srgbClr val="424242"/>
                </a:solidFill>
                <a:latin typeface="+mj-lt"/>
                <a:ea typeface="+mj-ea"/>
                <a:cs typeface="+mj-cs"/>
                <a:sym typeface="Helvetica Neue Thin"/>
              </a:defRPr>
            </a:pPr>
            <a:r>
              <a:rPr dirty="0" err="1"/>
              <a:t>int</a:t>
            </a:r>
            <a:r>
              <a:rPr dirty="0"/>
              <a:t> size() </a:t>
            </a:r>
          </a:p>
          <a:p>
            <a:pPr algn="l">
              <a:lnSpc>
                <a:spcPct val="110000"/>
              </a:lnSpc>
              <a:defRPr sz="10600">
                <a:solidFill>
                  <a:srgbClr val="424242"/>
                </a:solidFill>
                <a:latin typeface="+mj-lt"/>
                <a:ea typeface="+mj-ea"/>
                <a:cs typeface="+mj-cs"/>
                <a:sym typeface="Helvetica Neue Thin"/>
              </a:defRPr>
            </a:pPr>
            <a:r>
              <a:rPr dirty="0" err="1"/>
              <a:t>boolean</a:t>
            </a:r>
            <a:r>
              <a:rPr dirty="0"/>
              <a:t> contains(Object o)</a:t>
            </a:r>
          </a:p>
        </p:txBody>
      </p:sp>
      <p:sp>
        <p:nvSpPr>
          <p:cNvPr id="587" name="Shape 587"/>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2" name="TextBox 1"/>
          <p:cNvSpPr txBox="1"/>
          <p:nvPr/>
        </p:nvSpPr>
        <p:spPr>
          <a:xfrm>
            <a:off x="4766581" y="11969074"/>
            <a:ext cx="22902637" cy="58306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The iterator method returns an object you usually </a:t>
            </a:r>
            <a:endParaRPr lang="en-US" b="1" dirty="0" smtClean="0"/>
          </a:p>
          <a:p>
            <a:r>
              <a:rPr lang="en-US" b="1" dirty="0" smtClean="0"/>
              <a:t>use </a:t>
            </a:r>
            <a:r>
              <a:rPr lang="en-US" b="1" dirty="0"/>
              <a:t>in a loop to move from one element </a:t>
            </a:r>
            <a:endParaRPr lang="en-US" b="1" dirty="0" smtClean="0"/>
          </a:p>
          <a:p>
            <a:r>
              <a:rPr lang="en-US" b="1" dirty="0" smtClean="0"/>
              <a:t>to </a:t>
            </a:r>
            <a:r>
              <a:rPr lang="en-US" b="1" dirty="0"/>
              <a:t>the next element of the collection, </a:t>
            </a:r>
            <a:r>
              <a:rPr lang="en-US" b="1" dirty="0" smtClean="0"/>
              <a:t>step </a:t>
            </a:r>
            <a:r>
              <a:rPr lang="en-US" b="1" dirty="0"/>
              <a:t>by step. </a:t>
            </a:r>
            <a:endParaRPr lang="en-US" b="1" dirty="0" smtClean="0"/>
          </a:p>
          <a:p>
            <a:r>
              <a:rPr lang="en-US" b="1" dirty="0" smtClean="0"/>
              <a:t>You </a:t>
            </a:r>
            <a:r>
              <a:rPr lang="en-US" b="1" dirty="0"/>
              <a:t>say “I iterate over the collection” </a:t>
            </a:r>
            <a:r>
              <a:rPr lang="en-US" b="1" dirty="0" smtClean="0"/>
              <a:t>– </a:t>
            </a:r>
          </a:p>
          <a:p>
            <a:r>
              <a:rPr lang="en-US" b="1" dirty="0" smtClean="0"/>
              <a:t>hence </a:t>
            </a:r>
            <a:r>
              <a:rPr lang="en-US" b="1" dirty="0"/>
              <a:t>the name Iterator</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585"/>
                                        </p:tgtEl>
                                        <p:attrNameLst>
                                          <p:attrName>style.visibility</p:attrName>
                                        </p:attrNameLst>
                                      </p:cBhvr>
                                      <p:to>
                                        <p:strVal val="visible"/>
                                      </p:to>
                                    </p:set>
                                    <p:animEffect transition="in" filter="dissolve">
                                      <p:cBhvr>
                                        <p:cTn id="7" dur="499"/>
                                        <p:tgtEl>
                                          <p:spTgt spid="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 grpId="1" animBg="1" advAuto="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 name="Shape 592"/>
          <p:cNvSpPr/>
          <p:nvPr/>
        </p:nvSpPr>
        <p:spPr>
          <a:xfrm>
            <a:off x="8471685" y="4210200"/>
            <a:ext cx="5244315"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593" name="Shape 593"/>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595" name="Shape 595"/>
          <p:cNvSpPr/>
          <p:nvPr/>
        </p:nvSpPr>
        <p:spPr>
          <a:xfrm>
            <a:off x="8433585" y="3303416"/>
            <a:ext cx="15568630" cy="5331169"/>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Iterator&lt;E&gt; iterator() </a:t>
            </a:r>
          </a:p>
          <a:p>
            <a:pPr algn="l">
              <a:lnSpc>
                <a:spcPct val="110000"/>
              </a:lnSpc>
              <a:defRPr sz="10600">
                <a:solidFill>
                  <a:srgbClr val="424242"/>
                </a:solidFill>
                <a:latin typeface="+mj-lt"/>
                <a:ea typeface="+mj-ea"/>
                <a:cs typeface="+mj-cs"/>
                <a:sym typeface="Helvetica Neue Thin"/>
              </a:defRPr>
            </a:pPr>
            <a:r>
              <a:rPr dirty="0" err="1"/>
              <a:t>int</a:t>
            </a:r>
            <a:r>
              <a:rPr dirty="0"/>
              <a:t> size() </a:t>
            </a:r>
          </a:p>
          <a:p>
            <a:pPr algn="l">
              <a:lnSpc>
                <a:spcPct val="110000"/>
              </a:lnSpc>
              <a:defRPr sz="10600">
                <a:solidFill>
                  <a:srgbClr val="424242"/>
                </a:solidFill>
                <a:latin typeface="+mj-lt"/>
                <a:ea typeface="+mj-ea"/>
                <a:cs typeface="+mj-cs"/>
                <a:sym typeface="Helvetica Neue Thin"/>
              </a:defRPr>
            </a:pPr>
            <a:r>
              <a:rPr dirty="0" err="1"/>
              <a:t>boolean</a:t>
            </a:r>
            <a:r>
              <a:rPr dirty="0"/>
              <a:t> contains(Object o)</a:t>
            </a:r>
          </a:p>
        </p:txBody>
      </p:sp>
      <p:sp>
        <p:nvSpPr>
          <p:cNvPr id="2" name="TextBox 1"/>
          <p:cNvSpPr txBox="1"/>
          <p:nvPr/>
        </p:nvSpPr>
        <p:spPr>
          <a:xfrm>
            <a:off x="5109070" y="12648533"/>
            <a:ext cx="22166858"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err="1"/>
              <a:t>int</a:t>
            </a:r>
            <a:r>
              <a:rPr lang="en-US" b="1" dirty="0"/>
              <a:t> size() </a:t>
            </a:r>
            <a:r>
              <a:rPr lang="en-US" b="1" dirty="0" smtClean="0"/>
              <a:t>– </a:t>
            </a:r>
          </a:p>
          <a:p>
            <a:r>
              <a:rPr lang="en-US" b="1" dirty="0" smtClean="0"/>
              <a:t>returns </a:t>
            </a:r>
            <a:r>
              <a:rPr lang="en-US" b="1" dirty="0"/>
              <a:t>the number of elements of the collection</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592"/>
                                        </p:tgtEl>
                                        <p:attrNameLst>
                                          <p:attrName>style.visibility</p:attrName>
                                        </p:attrNameLst>
                                      </p:cBhvr>
                                      <p:to>
                                        <p:strVal val="visible"/>
                                      </p:to>
                                    </p:set>
                                    <p:animEffect transition="in" filter="dissolve">
                                      <p:cBhvr>
                                        <p:cTn id="7" dur="499"/>
                                        <p:tgtEl>
                                          <p:spTgt spid="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2"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231"/>
          <p:cNvSpPr>
            <a:spLocks noGrp="1"/>
          </p:cNvSpPr>
          <p:nvPr>
            <p:ph type="title"/>
          </p:nvPr>
        </p:nvSpPr>
        <p:spPr>
          <a:xfrm>
            <a:off x="2284789" y="-391880"/>
            <a:ext cx="28007737" cy="3048001"/>
          </a:xfrm>
          <a:prstGeom prst="rect">
            <a:avLst/>
          </a:prstGeom>
        </p:spPr>
        <p:txBody>
          <a:bodyPr anchor="t"/>
          <a:lstStyle>
            <a:lvl1pPr>
              <a:defRPr sz="14600" spc="291">
                <a:solidFill>
                  <a:srgbClr val="059EE4"/>
                </a:solidFill>
              </a:defRPr>
            </a:lvl1pPr>
          </a:lstStyle>
          <a:p>
            <a:r>
              <a:rPr dirty="0"/>
              <a:t>Collection Interface Hierarchy</a:t>
            </a:r>
          </a:p>
        </p:txBody>
      </p:sp>
      <p:sp>
        <p:nvSpPr>
          <p:cNvPr id="232" name="Shape 232"/>
          <p:cNvSpPr/>
          <p:nvPr/>
        </p:nvSpPr>
        <p:spPr>
          <a:xfrm>
            <a:off x="13566147" y="16947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Collection</a:t>
            </a:r>
          </a:p>
        </p:txBody>
      </p:sp>
      <p:sp>
        <p:nvSpPr>
          <p:cNvPr id="233" name="Shape 233"/>
          <p:cNvSpPr/>
          <p:nvPr/>
        </p:nvSpPr>
        <p:spPr>
          <a:xfrm>
            <a:off x="3799347" y="5003379"/>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Set</a:t>
            </a:r>
          </a:p>
        </p:txBody>
      </p:sp>
      <p:sp>
        <p:nvSpPr>
          <p:cNvPr id="234" name="Shape 234"/>
          <p:cNvSpPr/>
          <p:nvPr/>
        </p:nvSpPr>
        <p:spPr>
          <a:xfrm>
            <a:off x="13614150" y="4996744"/>
            <a:ext cx="4327923" cy="152400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latin typeface="Helvetica Neue"/>
                <a:ea typeface="Helvetica Neue"/>
                <a:cs typeface="Helvetica Neue"/>
                <a:sym typeface="Helvetica Neue"/>
              </a:defRPr>
            </a:pPr>
            <a:r>
              <a:t>&lt;&lt;interface&gt;&gt;</a:t>
            </a:r>
            <a:br/>
            <a:r>
              <a:t>List</a:t>
            </a:r>
          </a:p>
        </p:txBody>
      </p:sp>
      <p:sp>
        <p:nvSpPr>
          <p:cNvPr id="235" name="Shape 235"/>
          <p:cNvSpPr/>
          <p:nvPr/>
        </p:nvSpPr>
        <p:spPr>
          <a:xfrm>
            <a:off x="23428951" y="49967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Queue</a:t>
            </a:r>
          </a:p>
        </p:txBody>
      </p:sp>
      <p:sp>
        <p:nvSpPr>
          <p:cNvPr id="236" name="Shape 236"/>
          <p:cNvSpPr/>
          <p:nvPr/>
        </p:nvSpPr>
        <p:spPr>
          <a:xfrm>
            <a:off x="487695" y="827697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HashSet</a:t>
            </a:r>
          </a:p>
        </p:txBody>
      </p:sp>
      <p:sp>
        <p:nvSpPr>
          <p:cNvPr id="237" name="Shape 237"/>
          <p:cNvSpPr/>
          <p:nvPr/>
        </p:nvSpPr>
        <p:spPr>
          <a:xfrm>
            <a:off x="7174186" y="827431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SortedSet</a:t>
            </a:r>
          </a:p>
        </p:txBody>
      </p:sp>
      <p:sp>
        <p:nvSpPr>
          <p:cNvPr id="238" name="Shape 238"/>
          <p:cNvSpPr/>
          <p:nvPr/>
        </p:nvSpPr>
        <p:spPr>
          <a:xfrm>
            <a:off x="7174186" y="1110942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NavigableSet</a:t>
            </a:r>
          </a:p>
        </p:txBody>
      </p:sp>
      <p:sp>
        <p:nvSpPr>
          <p:cNvPr id="239" name="Shape 239"/>
          <p:cNvSpPr/>
          <p:nvPr/>
        </p:nvSpPr>
        <p:spPr>
          <a:xfrm>
            <a:off x="7174186" y="1394453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TreeSet</a:t>
            </a:r>
          </a:p>
        </p:txBody>
      </p:sp>
      <p:sp>
        <p:nvSpPr>
          <p:cNvPr id="240" name="Shape 240"/>
          <p:cNvSpPr/>
          <p:nvPr/>
        </p:nvSpPr>
        <p:spPr>
          <a:xfrm>
            <a:off x="13600014" y="8276976"/>
            <a:ext cx="4327923" cy="152400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latin typeface="Helvetica Neue"/>
                <a:ea typeface="Helvetica Neue"/>
                <a:cs typeface="Helvetica Neue"/>
                <a:sym typeface="Helvetica Neue"/>
              </a:defRPr>
            </a:lvl1pPr>
          </a:lstStyle>
          <a:p>
            <a:r>
              <a:t>ArrayList</a:t>
            </a:r>
          </a:p>
        </p:txBody>
      </p:sp>
      <p:sp>
        <p:nvSpPr>
          <p:cNvPr id="241" name="Shape 241"/>
          <p:cNvSpPr/>
          <p:nvPr/>
        </p:nvSpPr>
        <p:spPr>
          <a:xfrm>
            <a:off x="20025841" y="827697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LinkedList</a:t>
            </a:r>
          </a:p>
        </p:txBody>
      </p:sp>
      <p:sp>
        <p:nvSpPr>
          <p:cNvPr id="242" name="Shape 242"/>
          <p:cNvSpPr/>
          <p:nvPr/>
        </p:nvSpPr>
        <p:spPr>
          <a:xfrm>
            <a:off x="26781983" y="827431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PriorityQueue</a:t>
            </a:r>
          </a:p>
        </p:txBody>
      </p:sp>
      <p:sp>
        <p:nvSpPr>
          <p:cNvPr id="243" name="Shape 243"/>
          <p:cNvSpPr/>
          <p:nvPr/>
        </p:nvSpPr>
        <p:spPr>
          <a:xfrm>
            <a:off x="5937533" y="2456744"/>
            <a:ext cx="7133862"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44" name="Shape 244"/>
          <p:cNvSpPr/>
          <p:nvPr/>
        </p:nvSpPr>
        <p:spPr>
          <a:xfrm flipH="1" flipV="1">
            <a:off x="18396912" y="2456744"/>
            <a:ext cx="7162134"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45" name="Shape 245"/>
          <p:cNvSpPr/>
          <p:nvPr/>
        </p:nvSpPr>
        <p:spPr>
          <a:xfrm flipV="1">
            <a:off x="15763568" y="6855322"/>
            <a:ext cx="1" cy="1170848"/>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46" name="Shape 246"/>
          <p:cNvSpPr/>
          <p:nvPr/>
        </p:nvSpPr>
        <p:spPr>
          <a:xfrm flipH="1">
            <a:off x="18402126" y="5790586"/>
            <a:ext cx="3557120"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47" name="Shape 247"/>
          <p:cNvSpPr/>
          <p:nvPr/>
        </p:nvSpPr>
        <p:spPr>
          <a:xfrm>
            <a:off x="487695" y="1110942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LinkedHashSet</a:t>
            </a:r>
          </a:p>
        </p:txBody>
      </p:sp>
      <p:sp>
        <p:nvSpPr>
          <p:cNvPr id="248" name="Shape 248"/>
          <p:cNvSpPr/>
          <p:nvPr/>
        </p:nvSpPr>
        <p:spPr>
          <a:xfrm flipV="1">
            <a:off x="9350055" y="9953665"/>
            <a:ext cx="1" cy="100307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49" name="Shape 249"/>
          <p:cNvSpPr/>
          <p:nvPr/>
        </p:nvSpPr>
        <p:spPr>
          <a:xfrm flipV="1">
            <a:off x="15745386" y="3524554"/>
            <a:ext cx="1" cy="1127253"/>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50" name="Shape 250"/>
          <p:cNvSpPr/>
          <p:nvPr/>
        </p:nvSpPr>
        <p:spPr>
          <a:xfrm flipV="1">
            <a:off x="2576410" y="9953665"/>
            <a:ext cx="1" cy="100307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51" name="Shape 251"/>
          <p:cNvSpPr/>
          <p:nvPr/>
        </p:nvSpPr>
        <p:spPr>
          <a:xfrm flipV="1">
            <a:off x="9350055" y="12787446"/>
            <a:ext cx="1" cy="1003070"/>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52" name="Shape 252"/>
          <p:cNvSpPr/>
          <p:nvPr/>
        </p:nvSpPr>
        <p:spPr>
          <a:xfrm flipV="1">
            <a:off x="22197599" y="5760300"/>
            <a:ext cx="1" cy="2259260"/>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53" name="Shape 253"/>
          <p:cNvSpPr/>
          <p:nvPr/>
        </p:nvSpPr>
        <p:spPr>
          <a:xfrm flipH="1">
            <a:off x="27969778" y="5790586"/>
            <a:ext cx="1043900"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54" name="Shape 254"/>
          <p:cNvSpPr/>
          <p:nvPr/>
        </p:nvSpPr>
        <p:spPr>
          <a:xfrm>
            <a:off x="2542543" y="5782691"/>
            <a:ext cx="1043901"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55" name="Shape 255"/>
          <p:cNvSpPr/>
          <p:nvPr/>
        </p:nvSpPr>
        <p:spPr>
          <a:xfrm flipH="1">
            <a:off x="8340173" y="5790586"/>
            <a:ext cx="1009883"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56" name="Shape 256"/>
          <p:cNvSpPr/>
          <p:nvPr/>
        </p:nvSpPr>
        <p:spPr>
          <a:xfrm flipV="1">
            <a:off x="5971399" y="2456744"/>
            <a:ext cx="1" cy="2195064"/>
          </a:xfrm>
          <a:prstGeom prst="line">
            <a:avLst/>
          </a:prstGeom>
          <a:ln w="63500">
            <a:solidFill>
              <a:srgbClr val="797979"/>
            </a:solidFill>
            <a:miter lim="400000"/>
          </a:ln>
        </p:spPr>
        <p:txBody>
          <a:bodyPr lIns="67733" tIns="67733" rIns="67733" bIns="67733" anchor="ctr"/>
          <a:lstStyle/>
          <a:p>
            <a:pPr>
              <a:defRPr sz="4600"/>
            </a:pPr>
            <a:endParaRPr/>
          </a:p>
        </p:txBody>
      </p:sp>
      <p:sp>
        <p:nvSpPr>
          <p:cNvPr id="257" name="Shape 257"/>
          <p:cNvSpPr/>
          <p:nvPr/>
        </p:nvSpPr>
        <p:spPr>
          <a:xfrm flipV="1">
            <a:off x="25556549" y="2456743"/>
            <a:ext cx="1" cy="2287396"/>
          </a:xfrm>
          <a:prstGeom prst="line">
            <a:avLst/>
          </a:prstGeom>
          <a:ln w="63500">
            <a:solidFill>
              <a:srgbClr val="797979"/>
            </a:solidFill>
            <a:miter lim="400000"/>
          </a:ln>
        </p:spPr>
        <p:txBody>
          <a:bodyPr lIns="67733" tIns="67733" rIns="67733" bIns="67733" anchor="ctr"/>
          <a:lstStyle/>
          <a:p>
            <a:pPr>
              <a:defRPr sz="4600"/>
            </a:pPr>
            <a:endParaRPr/>
          </a:p>
        </p:txBody>
      </p:sp>
      <p:sp>
        <p:nvSpPr>
          <p:cNvPr id="258" name="Shape 258"/>
          <p:cNvSpPr/>
          <p:nvPr/>
        </p:nvSpPr>
        <p:spPr>
          <a:xfrm flipV="1">
            <a:off x="2576410" y="5782691"/>
            <a:ext cx="1" cy="2243479"/>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59" name="Shape 259"/>
          <p:cNvSpPr/>
          <p:nvPr/>
        </p:nvSpPr>
        <p:spPr>
          <a:xfrm flipV="1">
            <a:off x="9338147" y="5757989"/>
            <a:ext cx="1" cy="2261570"/>
          </a:xfrm>
          <a:prstGeom prst="line">
            <a:avLst/>
          </a:prstGeom>
          <a:ln w="63500">
            <a:solidFill>
              <a:srgbClr val="797979"/>
            </a:solidFill>
            <a:miter lim="400000"/>
          </a:ln>
        </p:spPr>
        <p:txBody>
          <a:bodyPr lIns="67733" tIns="67733" rIns="67733" bIns="67733" anchor="ctr"/>
          <a:lstStyle/>
          <a:p>
            <a:pPr>
              <a:defRPr sz="4600"/>
            </a:pPr>
            <a:endParaRPr/>
          </a:p>
        </p:txBody>
      </p:sp>
      <p:sp>
        <p:nvSpPr>
          <p:cNvPr id="260" name="Shape 260"/>
          <p:cNvSpPr/>
          <p:nvPr/>
        </p:nvSpPr>
        <p:spPr>
          <a:xfrm>
            <a:off x="22172148" y="5790586"/>
            <a:ext cx="1043901"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61" name="Shape 261"/>
          <p:cNvSpPr/>
          <p:nvPr/>
        </p:nvSpPr>
        <p:spPr>
          <a:xfrm flipV="1">
            <a:off x="28979809" y="5725293"/>
            <a:ext cx="1" cy="2260061"/>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62" name="Shape 262"/>
          <p:cNvSpPr/>
          <p:nvPr/>
        </p:nvSpPr>
        <p:spPr>
          <a:xfrm flipV="1">
            <a:off x="21925375" y="5760300"/>
            <a:ext cx="1" cy="2259260"/>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63" name="Shape 263"/>
          <p:cNvSpPr/>
          <p:nvPr/>
        </p:nvSpPr>
        <p:spPr>
          <a:xfrm>
            <a:off x="22509379" y="12135719"/>
            <a:ext cx="1949949"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64" name="Shape 264"/>
          <p:cNvSpPr/>
          <p:nvPr/>
        </p:nvSpPr>
        <p:spPr>
          <a:xfrm>
            <a:off x="22509379" y="13293259"/>
            <a:ext cx="1949949"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65" name="Shape 265"/>
          <p:cNvSpPr/>
          <p:nvPr/>
        </p:nvSpPr>
        <p:spPr>
          <a:xfrm>
            <a:off x="24907085" y="11660689"/>
            <a:ext cx="3608664" cy="1950794"/>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a:lnSpc>
                <a:spcPct val="130000"/>
              </a:lnSpc>
              <a:defRPr sz="5200">
                <a:latin typeface="Helvetica Neue Light"/>
                <a:ea typeface="Helvetica Neue Light"/>
                <a:cs typeface="Helvetica Neue Light"/>
                <a:sym typeface="Helvetica Neue Light"/>
              </a:defRPr>
            </a:pPr>
            <a:r>
              <a:t>implements</a:t>
            </a:r>
          </a:p>
          <a:p>
            <a:pPr algn="l">
              <a:lnSpc>
                <a:spcPct val="130000"/>
              </a:lnSpc>
              <a:defRPr sz="5200">
                <a:latin typeface="Helvetica Neue Light"/>
                <a:ea typeface="Helvetica Neue Light"/>
                <a:cs typeface="Helvetica Neue Light"/>
                <a:sym typeface="Helvetica Neue Light"/>
              </a:defRPr>
            </a:pPr>
            <a:r>
              <a:t>extends</a:t>
            </a:r>
          </a:p>
        </p:txBody>
      </p:sp>
      <p:sp>
        <p:nvSpPr>
          <p:cNvPr id="2" name="TextBox 1"/>
          <p:cNvSpPr txBox="1"/>
          <p:nvPr/>
        </p:nvSpPr>
        <p:spPr>
          <a:xfrm>
            <a:off x="2667833" y="15294360"/>
            <a:ext cx="25594079"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As it is based on arrays, </a:t>
            </a:r>
            <a:r>
              <a:rPr lang="en-US" b="1" dirty="0" err="1" smtClean="0"/>
              <a:t>ArrayList</a:t>
            </a:r>
            <a:r>
              <a:rPr lang="en-US" b="1" dirty="0" smtClean="0"/>
              <a:t> </a:t>
            </a:r>
            <a:r>
              <a:rPr lang="en-US" b="1" dirty="0"/>
              <a:t>provides fast access, </a:t>
            </a:r>
            <a:endParaRPr lang="en-US" b="1" dirty="0" smtClean="0"/>
          </a:p>
          <a:p>
            <a:r>
              <a:rPr lang="en-US" b="1" dirty="0" smtClean="0"/>
              <a:t>but </a:t>
            </a:r>
            <a:r>
              <a:rPr lang="en-US" b="1" dirty="0"/>
              <a:t>inserting or removing an element </a:t>
            </a:r>
          </a:p>
          <a:p>
            <a:r>
              <a:rPr lang="en-US" b="1" dirty="0" smtClean="0"/>
              <a:t>at </a:t>
            </a:r>
            <a:r>
              <a:rPr lang="en-US" b="1" dirty="0"/>
              <a:t>a random position requires more time, </a:t>
            </a:r>
            <a:endParaRPr lang="en-US" b="1" dirty="0" smtClean="0"/>
          </a:p>
          <a:p>
            <a:r>
              <a:rPr lang="en-US" b="1" dirty="0" smtClean="0"/>
              <a:t>as </a:t>
            </a:r>
            <a:r>
              <a:rPr lang="en-US" b="1" dirty="0"/>
              <a:t>this will require to reorganize the list</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 name="Shape 599"/>
          <p:cNvSpPr/>
          <p:nvPr/>
        </p:nvSpPr>
        <p:spPr>
          <a:xfrm>
            <a:off x="8509784" y="6660000"/>
            <a:ext cx="16521915"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00" name="Shape 600"/>
          <p:cNvSpPr/>
          <p:nvPr/>
        </p:nvSpPr>
        <p:spPr>
          <a:xfrm>
            <a:off x="8509784" y="2904300"/>
            <a:ext cx="17398215" cy="5519801"/>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Iterator&lt;E&gt; iterator() </a:t>
            </a:r>
          </a:p>
          <a:p>
            <a:pPr algn="l">
              <a:lnSpc>
                <a:spcPct val="110000"/>
              </a:lnSpc>
              <a:defRPr sz="10600">
                <a:solidFill>
                  <a:srgbClr val="424242"/>
                </a:solidFill>
                <a:latin typeface="+mj-lt"/>
                <a:ea typeface="+mj-ea"/>
                <a:cs typeface="+mj-cs"/>
                <a:sym typeface="Helvetica Neue Thin"/>
              </a:defRPr>
            </a:pPr>
            <a:r>
              <a:rPr dirty="0" err="1"/>
              <a:t>int</a:t>
            </a:r>
            <a:r>
              <a:rPr dirty="0"/>
              <a:t> size() </a:t>
            </a:r>
          </a:p>
          <a:p>
            <a:pPr algn="l">
              <a:lnSpc>
                <a:spcPct val="110000"/>
              </a:lnSpc>
              <a:defRPr sz="10600">
                <a:solidFill>
                  <a:srgbClr val="424242"/>
                </a:solidFill>
                <a:latin typeface="+mj-lt"/>
                <a:ea typeface="+mj-ea"/>
                <a:cs typeface="+mj-cs"/>
                <a:sym typeface="Helvetica Neue Thin"/>
              </a:defRPr>
            </a:pPr>
            <a:r>
              <a:rPr dirty="0" err="1" smtClean="0"/>
              <a:t>boolean</a:t>
            </a:r>
            <a:r>
              <a:rPr lang="en-US" dirty="0" smtClean="0"/>
              <a:t> </a:t>
            </a:r>
            <a:r>
              <a:rPr dirty="0" smtClean="0"/>
              <a:t>contains(Object o)</a:t>
            </a:r>
            <a:endParaRPr dirty="0"/>
          </a:p>
        </p:txBody>
      </p:sp>
      <p:sp>
        <p:nvSpPr>
          <p:cNvPr id="601" name="Shape 601"/>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2" name="TextBox 1"/>
          <p:cNvSpPr txBox="1"/>
          <p:nvPr/>
        </p:nvSpPr>
        <p:spPr>
          <a:xfrm>
            <a:off x="5487923" y="12015646"/>
            <a:ext cx="21790153" cy="3553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err="1"/>
              <a:t>boolean</a:t>
            </a:r>
            <a:r>
              <a:rPr lang="en-US" b="1" dirty="0"/>
              <a:t> contains </a:t>
            </a:r>
            <a:endParaRPr lang="en-US" b="1" dirty="0" smtClean="0"/>
          </a:p>
          <a:p>
            <a:pPr marL="1143000" indent="-1143000">
              <a:buFontTx/>
              <a:buChar char="-"/>
            </a:pPr>
            <a:r>
              <a:rPr lang="en-US" b="1" dirty="0" smtClean="0"/>
              <a:t>returns </a:t>
            </a:r>
            <a:r>
              <a:rPr lang="en-US" b="1" dirty="0"/>
              <a:t>true if the collection contains at least </a:t>
            </a:r>
            <a:endParaRPr lang="en-US" b="1" dirty="0" smtClean="0"/>
          </a:p>
          <a:p>
            <a:pPr marL="1143000" indent="-1143000">
              <a:buFontTx/>
              <a:buChar char="-"/>
            </a:pPr>
            <a:r>
              <a:rPr lang="en-US" b="1" dirty="0" smtClean="0"/>
              <a:t>one </a:t>
            </a:r>
            <a:r>
              <a:rPr lang="en-US" b="1" dirty="0"/>
              <a:t>instance of the element you specify</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599"/>
                                        </p:tgtEl>
                                        <p:attrNameLst>
                                          <p:attrName>style.visibility</p:attrName>
                                        </p:attrNameLst>
                                      </p:cBhvr>
                                      <p:to>
                                        <p:strVal val="visible"/>
                                      </p:to>
                                    </p:set>
                                    <p:animEffect transition="in" filter="dissolve">
                                      <p:cBhvr>
                                        <p:cTn id="7" dur="499"/>
                                        <p:tgtEl>
                                          <p:spTgt spid="5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 grpId="1" animBg="1" advAuto="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Shape 606"/>
          <p:cNvSpPr/>
          <p:nvPr/>
        </p:nvSpPr>
        <p:spPr>
          <a:xfrm>
            <a:off x="10399994" y="3627300"/>
            <a:ext cx="6859305"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07" name="Shape 607"/>
          <p:cNvSpPr/>
          <p:nvPr/>
        </p:nvSpPr>
        <p:spPr>
          <a:xfrm>
            <a:off x="10361895" y="3513900"/>
            <a:ext cx="22150105" cy="5519801"/>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void clear() </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isEmpty</a:t>
            </a:r>
            <a:r>
              <a:rPr dirty="0"/>
              <a:t>() </a:t>
            </a:r>
          </a:p>
          <a:p>
            <a:pPr algn="l">
              <a:lnSpc>
                <a:spcPct val="110000"/>
              </a:lnSpc>
              <a:defRPr sz="10600">
                <a:solidFill>
                  <a:srgbClr val="424242"/>
                </a:solidFill>
                <a:latin typeface="+mj-lt"/>
                <a:ea typeface="+mj-ea"/>
                <a:cs typeface="+mj-cs"/>
                <a:sym typeface="Helvetica Neue Thin"/>
              </a:defRPr>
            </a:pPr>
            <a:r>
              <a:rPr dirty="0"/>
              <a:t>&lt;T&gt; T[] </a:t>
            </a:r>
            <a:r>
              <a:rPr dirty="0" err="1"/>
              <a:t>toArray</a:t>
            </a:r>
            <a:r>
              <a:rPr dirty="0"/>
              <a:t>(T[] a)</a:t>
            </a:r>
          </a:p>
        </p:txBody>
      </p:sp>
      <p:sp>
        <p:nvSpPr>
          <p:cNvPr id="608" name="Shape 608"/>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2" name="TextBox 1"/>
          <p:cNvSpPr txBox="1"/>
          <p:nvPr/>
        </p:nvSpPr>
        <p:spPr>
          <a:xfrm>
            <a:off x="2996054" y="13192519"/>
            <a:ext cx="24640293" cy="1275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void clear() - removes all elements from the collection</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06"/>
                                        </p:tgtEl>
                                        <p:attrNameLst>
                                          <p:attrName>style.visibility</p:attrName>
                                        </p:attrNameLst>
                                      </p:cBhvr>
                                      <p:to>
                                        <p:strVal val="visible"/>
                                      </p:to>
                                    </p:set>
                                    <p:animEffect transition="in" filter="dissolve">
                                      <p:cBhvr>
                                        <p:cTn id="7" dur="499"/>
                                        <p:tgtEl>
                                          <p:spTgt spid="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 grpId="1" animBg="1" advAuto="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Shape 613"/>
          <p:cNvSpPr/>
          <p:nvPr/>
        </p:nvSpPr>
        <p:spPr>
          <a:xfrm>
            <a:off x="10361894" y="5451599"/>
            <a:ext cx="11050305" cy="1739762"/>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14" name="Shape 614"/>
          <p:cNvSpPr/>
          <p:nvPr/>
        </p:nvSpPr>
        <p:spPr>
          <a:xfrm>
            <a:off x="10361895" y="3513900"/>
            <a:ext cx="22150105" cy="5519801"/>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void clear() </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isEmpty</a:t>
            </a:r>
            <a:r>
              <a:rPr dirty="0"/>
              <a:t>() </a:t>
            </a:r>
          </a:p>
          <a:p>
            <a:pPr algn="l">
              <a:lnSpc>
                <a:spcPct val="110000"/>
              </a:lnSpc>
              <a:defRPr sz="10600">
                <a:solidFill>
                  <a:srgbClr val="424242"/>
                </a:solidFill>
                <a:latin typeface="+mj-lt"/>
                <a:ea typeface="+mj-ea"/>
                <a:cs typeface="+mj-cs"/>
                <a:sym typeface="Helvetica Neue Thin"/>
              </a:defRPr>
            </a:pPr>
            <a:r>
              <a:rPr dirty="0"/>
              <a:t>&lt;T&gt; T[] </a:t>
            </a:r>
            <a:r>
              <a:rPr dirty="0" err="1"/>
              <a:t>toArray</a:t>
            </a:r>
            <a:r>
              <a:rPr dirty="0"/>
              <a:t>(T[] a)</a:t>
            </a:r>
          </a:p>
        </p:txBody>
      </p:sp>
      <p:sp>
        <p:nvSpPr>
          <p:cNvPr id="615" name="Shape 615"/>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2" name="TextBox 1"/>
          <p:cNvSpPr txBox="1"/>
          <p:nvPr/>
        </p:nvSpPr>
        <p:spPr>
          <a:xfrm>
            <a:off x="2625760" y="12458033"/>
            <a:ext cx="25380879"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err="1"/>
              <a:t>boolean</a:t>
            </a:r>
            <a:r>
              <a:rPr lang="en-US" b="1" dirty="0"/>
              <a:t> </a:t>
            </a:r>
            <a:r>
              <a:rPr lang="en-US" b="1" dirty="0" err="1"/>
              <a:t>isEmpty</a:t>
            </a:r>
            <a:r>
              <a:rPr lang="en-US" b="1" dirty="0"/>
              <a:t>() </a:t>
            </a:r>
            <a:r>
              <a:rPr lang="en-US" b="1" dirty="0" smtClean="0"/>
              <a:t>–</a:t>
            </a:r>
          </a:p>
          <a:p>
            <a:r>
              <a:rPr lang="en-US" b="1" dirty="0" smtClean="0"/>
              <a:t> </a:t>
            </a:r>
            <a:r>
              <a:rPr lang="en-US" b="1" dirty="0"/>
              <a:t>This returns true if the collection contains no elements</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13"/>
                                        </p:tgtEl>
                                        <p:attrNameLst>
                                          <p:attrName>style.visibility</p:attrName>
                                        </p:attrNameLst>
                                      </p:cBhvr>
                                      <p:to>
                                        <p:strVal val="visible"/>
                                      </p:to>
                                    </p:set>
                                    <p:animEffect transition="in" filter="dissolve">
                                      <p:cBhvr>
                                        <p:cTn id="7" dur="499"/>
                                        <p:tgtEl>
                                          <p:spTgt spid="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 grpId="1" animBg="1" advAuto="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 name="Shape 620"/>
          <p:cNvSpPr/>
          <p:nvPr/>
        </p:nvSpPr>
        <p:spPr>
          <a:xfrm>
            <a:off x="10361894" y="7155300"/>
            <a:ext cx="12879105"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21" name="Shape 621"/>
          <p:cNvSpPr/>
          <p:nvPr/>
        </p:nvSpPr>
        <p:spPr>
          <a:xfrm>
            <a:off x="10361895" y="3513900"/>
            <a:ext cx="22150105" cy="5519801"/>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void clear() </a:t>
            </a:r>
          </a:p>
          <a:p>
            <a:pPr algn="l">
              <a:lnSpc>
                <a:spcPct val="110000"/>
              </a:lnSpc>
              <a:defRPr sz="10600">
                <a:solidFill>
                  <a:srgbClr val="424242"/>
                </a:solidFill>
                <a:latin typeface="+mj-lt"/>
                <a:ea typeface="+mj-ea"/>
                <a:cs typeface="+mj-cs"/>
                <a:sym typeface="Helvetica Neue Thin"/>
              </a:defRPr>
            </a:pPr>
            <a:r>
              <a:rPr dirty="0" err="1"/>
              <a:t>boolean</a:t>
            </a:r>
            <a:r>
              <a:rPr dirty="0"/>
              <a:t> </a:t>
            </a:r>
            <a:r>
              <a:rPr dirty="0" err="1"/>
              <a:t>isEmpty</a:t>
            </a:r>
            <a:r>
              <a:rPr dirty="0"/>
              <a:t>() </a:t>
            </a:r>
          </a:p>
          <a:p>
            <a:pPr algn="l">
              <a:lnSpc>
                <a:spcPct val="110000"/>
              </a:lnSpc>
              <a:defRPr sz="10600">
                <a:solidFill>
                  <a:srgbClr val="424242"/>
                </a:solidFill>
                <a:latin typeface="+mj-lt"/>
                <a:ea typeface="+mj-ea"/>
                <a:cs typeface="+mj-cs"/>
                <a:sym typeface="Helvetica Neue Thin"/>
              </a:defRPr>
            </a:pPr>
            <a:r>
              <a:rPr dirty="0"/>
              <a:t>&lt;T&gt; T[] </a:t>
            </a:r>
            <a:r>
              <a:rPr dirty="0" err="1"/>
              <a:t>toArray</a:t>
            </a:r>
            <a:r>
              <a:rPr dirty="0"/>
              <a:t>(T[] a)</a:t>
            </a:r>
          </a:p>
        </p:txBody>
      </p:sp>
      <p:sp>
        <p:nvSpPr>
          <p:cNvPr id="622" name="Shape 622"/>
          <p:cNvSpPr>
            <a:spLocks noGrp="1"/>
          </p:cNvSpPr>
          <p:nvPr>
            <p:ph type="title"/>
          </p:nvPr>
        </p:nvSpPr>
        <p:spPr>
          <a:xfrm>
            <a:off x="2252132" y="-304801"/>
            <a:ext cx="28007737" cy="3048001"/>
          </a:xfrm>
          <a:prstGeom prst="rect">
            <a:avLst/>
          </a:prstGeom>
        </p:spPr>
        <p:txBody>
          <a:bodyPr/>
          <a:lstStyle>
            <a:lvl1pPr>
              <a:defRPr sz="14600" spc="291">
                <a:solidFill>
                  <a:srgbClr val="059EE4"/>
                </a:solidFill>
              </a:defRPr>
            </a:lvl1pPr>
          </a:lstStyle>
          <a:p>
            <a:r>
              <a:rPr dirty="0" err="1"/>
              <a:t>java.util.Collection</a:t>
            </a:r>
            <a:endParaRPr dirty="0"/>
          </a:p>
        </p:txBody>
      </p:sp>
      <p:sp>
        <p:nvSpPr>
          <p:cNvPr id="2" name="TextBox 1"/>
          <p:cNvSpPr txBox="1"/>
          <p:nvPr/>
        </p:nvSpPr>
        <p:spPr>
          <a:xfrm>
            <a:off x="8354951" y="11850546"/>
            <a:ext cx="16208496" cy="3553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and </a:t>
            </a:r>
            <a:r>
              <a:rPr lang="en-US" b="1" dirty="0" err="1"/>
              <a:t>toArray</a:t>
            </a:r>
            <a:r>
              <a:rPr lang="en-US" b="1" dirty="0"/>
              <a:t> </a:t>
            </a:r>
            <a:r>
              <a:rPr lang="en-US" b="1" dirty="0" smtClean="0"/>
              <a:t>– </a:t>
            </a:r>
          </a:p>
          <a:p>
            <a:r>
              <a:rPr lang="en-US" b="1" dirty="0" smtClean="0"/>
              <a:t>returns </a:t>
            </a:r>
            <a:r>
              <a:rPr lang="en-US" b="1" dirty="0"/>
              <a:t>an array containing </a:t>
            </a:r>
            <a:endParaRPr lang="en-US" b="1" dirty="0" smtClean="0"/>
          </a:p>
          <a:p>
            <a:r>
              <a:rPr lang="en-US" b="1" dirty="0" smtClean="0"/>
              <a:t>all </a:t>
            </a:r>
            <a:r>
              <a:rPr lang="en-US" b="1" dirty="0"/>
              <a:t>of the elements of the collection</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20"/>
                                        </p:tgtEl>
                                        <p:attrNameLst>
                                          <p:attrName>style.visibility</p:attrName>
                                        </p:attrNameLst>
                                      </p:cBhvr>
                                      <p:to>
                                        <p:strVal val="visible"/>
                                      </p:to>
                                    </p:set>
                                    <p:animEffect transition="in" filter="dissolve">
                                      <p:cBhvr>
                                        <p:cTn id="7" dur="499"/>
                                        <p:tgtEl>
                                          <p:spTgt spid="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 grpId="1" animBg="1"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 name="Shape 627"/>
          <p:cNvSpPr>
            <a:spLocks noGrp="1"/>
          </p:cNvSpPr>
          <p:nvPr>
            <p:ph type="title"/>
          </p:nvPr>
        </p:nvSpPr>
        <p:spPr>
          <a:xfrm>
            <a:off x="2252132" y="76199"/>
            <a:ext cx="28007737" cy="3048001"/>
          </a:xfrm>
          <a:prstGeom prst="rect">
            <a:avLst/>
          </a:prstGeom>
        </p:spPr>
        <p:txBody>
          <a:bodyPr anchor="t"/>
          <a:lstStyle>
            <a:lvl1pPr>
              <a:defRPr sz="14600" spc="291">
                <a:solidFill>
                  <a:srgbClr val="059EE4"/>
                </a:solidFill>
              </a:defRPr>
            </a:lvl1pPr>
          </a:lstStyle>
          <a:p>
            <a:r>
              <a:rPr dirty="0"/>
              <a:t>Collection Interface Hierarchy</a:t>
            </a:r>
          </a:p>
        </p:txBody>
      </p:sp>
      <p:sp>
        <p:nvSpPr>
          <p:cNvPr id="628" name="Shape 628"/>
          <p:cNvSpPr/>
          <p:nvPr/>
        </p:nvSpPr>
        <p:spPr>
          <a:xfrm>
            <a:off x="12830443" y="2695650"/>
            <a:ext cx="6851114" cy="284232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6900">
                <a:solidFill>
                  <a:srgbClr val="FFFFFF"/>
                </a:solidFill>
                <a:latin typeface="Helvetica Neue Light"/>
                <a:ea typeface="Helvetica Neue Light"/>
                <a:cs typeface="Helvetica Neue Light"/>
                <a:sym typeface="Helvetica Neue Light"/>
              </a:defRPr>
            </a:pPr>
            <a:r>
              <a:t>&lt;&lt;interface&gt;&gt;</a:t>
            </a:r>
            <a:br/>
            <a:r>
              <a:t>List</a:t>
            </a:r>
          </a:p>
        </p:txBody>
      </p:sp>
      <p:sp>
        <p:nvSpPr>
          <p:cNvPr id="630" name="Shape 630"/>
          <p:cNvSpPr/>
          <p:nvPr/>
        </p:nvSpPr>
        <p:spPr>
          <a:xfrm>
            <a:off x="12830443" y="8390242"/>
            <a:ext cx="6851114" cy="2842320"/>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6900">
                <a:latin typeface="Helvetica Neue Light"/>
                <a:ea typeface="Helvetica Neue Light"/>
                <a:cs typeface="Helvetica Neue Light"/>
                <a:sym typeface="Helvetica Neue Light"/>
              </a:defRPr>
            </a:lvl1pPr>
          </a:lstStyle>
          <a:p>
            <a:r>
              <a:t>ArrayList</a:t>
            </a:r>
          </a:p>
        </p:txBody>
      </p:sp>
      <p:sp>
        <p:nvSpPr>
          <p:cNvPr id="631" name="Shape 631"/>
          <p:cNvSpPr/>
          <p:nvPr/>
        </p:nvSpPr>
        <p:spPr>
          <a:xfrm flipV="1">
            <a:off x="16256000" y="5988709"/>
            <a:ext cx="1" cy="1950795"/>
          </a:xfrm>
          <a:prstGeom prst="line">
            <a:avLst/>
          </a:prstGeom>
          <a:ln w="101600">
            <a:solidFill>
              <a:srgbClr val="797979"/>
            </a:solidFill>
            <a:miter lim="400000"/>
            <a:tailEnd type="triangle"/>
          </a:ln>
        </p:spPr>
        <p:txBody>
          <a:bodyPr lIns="67733" tIns="67733" rIns="67733" bIns="67733" anchor="ctr"/>
          <a:lstStyle/>
          <a:p>
            <a:pPr>
              <a:defRPr sz="4600"/>
            </a:pPr>
            <a:endParaRPr/>
          </a:p>
        </p:txBody>
      </p:sp>
      <p:sp>
        <p:nvSpPr>
          <p:cNvPr id="2" name="TextBox 1"/>
          <p:cNvSpPr txBox="1"/>
          <p:nvPr/>
        </p:nvSpPr>
        <p:spPr>
          <a:xfrm>
            <a:off x="1460776" y="12845374"/>
            <a:ext cx="26644045" cy="58306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Let’s move on to the methods of the </a:t>
            </a:r>
            <a:r>
              <a:rPr lang="en-US" b="1" dirty="0" err="1"/>
              <a:t>java.util.List</a:t>
            </a:r>
            <a:r>
              <a:rPr lang="en-US" b="1" dirty="0"/>
              <a:t> interface</a:t>
            </a:r>
            <a:r>
              <a:rPr lang="en-US" b="1" dirty="0" smtClean="0"/>
              <a:t>.</a:t>
            </a:r>
          </a:p>
          <a:p>
            <a:r>
              <a:rPr lang="en-US" b="1" dirty="0" smtClean="0"/>
              <a:t> </a:t>
            </a:r>
            <a:r>
              <a:rPr lang="en-US" b="1" dirty="0"/>
              <a:t>The methods are similar in part to the </a:t>
            </a:r>
            <a:endParaRPr lang="en-US" b="1" dirty="0" smtClean="0"/>
          </a:p>
          <a:p>
            <a:r>
              <a:rPr lang="en-US" b="1" dirty="0" smtClean="0"/>
              <a:t>methods </a:t>
            </a:r>
            <a:r>
              <a:rPr lang="en-US" b="1" dirty="0"/>
              <a:t>we just looked at, </a:t>
            </a:r>
            <a:endParaRPr lang="en-US" b="1" dirty="0" smtClean="0"/>
          </a:p>
          <a:p>
            <a:r>
              <a:rPr lang="en-US" b="1" dirty="0" smtClean="0"/>
              <a:t>but </a:t>
            </a:r>
            <a:r>
              <a:rPr lang="en-US" b="1" dirty="0"/>
              <a:t>they differ in that they </a:t>
            </a:r>
            <a:r>
              <a:rPr lang="en-US" b="1" dirty="0" smtClean="0"/>
              <a:t>require</a:t>
            </a:r>
          </a:p>
          <a:p>
            <a:r>
              <a:rPr lang="en-US" b="1" dirty="0" smtClean="0"/>
              <a:t> </a:t>
            </a:r>
            <a:r>
              <a:rPr lang="en-US" b="1" dirty="0"/>
              <a:t>an order on the elements of the list</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631"/>
                                        </p:tgtEl>
                                        <p:attrNameLst>
                                          <p:attrName>style.visibility</p:attrName>
                                        </p:attrNameLst>
                                      </p:cBhvr>
                                      <p:to>
                                        <p:strVal val="visible"/>
                                      </p:to>
                                    </p:set>
                                    <p:anim calcmode="lin" valueType="num">
                                      <p:cBhvr>
                                        <p:cTn id="7" dur="799" fill="hold"/>
                                        <p:tgtEl>
                                          <p:spTgt spid="631"/>
                                        </p:tgtEl>
                                        <p:attrNameLst>
                                          <p:attrName>ppt_x</p:attrName>
                                        </p:attrNameLst>
                                      </p:cBhvr>
                                      <p:tavLst>
                                        <p:tav tm="0">
                                          <p:val>
                                            <p:strVal val="#ppt_x"/>
                                          </p:val>
                                        </p:tav>
                                        <p:tav tm="100000">
                                          <p:val>
                                            <p:strVal val="#ppt_x"/>
                                          </p:val>
                                        </p:tav>
                                      </p:tavLst>
                                    </p:anim>
                                    <p:anim calcmode="lin" valueType="num">
                                      <p:cBhvr>
                                        <p:cTn id="8" dur="799" fill="hold"/>
                                        <p:tgtEl>
                                          <p:spTgt spid="631"/>
                                        </p:tgtEl>
                                        <p:attrNameLst>
                                          <p:attrName>ppt_y</p:attrName>
                                        </p:attrNameLst>
                                      </p:cBhvr>
                                      <p:tavLst>
                                        <p:tav tm="0">
                                          <p:val>
                                            <p:strVal val="1+#ppt_h/2"/>
                                          </p:val>
                                        </p:tav>
                                        <p:tav tm="100000">
                                          <p:val>
                                            <p:strVal val="#ppt_y"/>
                                          </p:val>
                                        </p:tav>
                                      </p:tavLst>
                                    </p:anim>
                                  </p:childTnLst>
                                </p:cTn>
                              </p:par>
                            </p:childTnLst>
                          </p:cTn>
                        </p:par>
                        <p:par>
                          <p:cTn id="9" fill="hold">
                            <p:stCondLst>
                              <p:cond delay="799"/>
                            </p:stCondLst>
                            <p:childTnLst>
                              <p:par>
                                <p:cTn id="10" presetID="23" presetClass="entr" presetSubtype="16" fill="hold" grpId="2" nodeType="afterEffect">
                                  <p:stCondLst>
                                    <p:cond delay="0"/>
                                  </p:stCondLst>
                                  <p:iterate>
                                    <p:tmAbs val="0"/>
                                  </p:iterate>
                                  <p:childTnLst>
                                    <p:set>
                                      <p:cBhvr>
                                        <p:cTn id="11" fill="hold"/>
                                        <p:tgtEl>
                                          <p:spTgt spid="630"/>
                                        </p:tgtEl>
                                        <p:attrNameLst>
                                          <p:attrName>style.visibility</p:attrName>
                                        </p:attrNameLst>
                                      </p:cBhvr>
                                      <p:to>
                                        <p:strVal val="visible"/>
                                      </p:to>
                                    </p:set>
                                    <p:anim calcmode="lin" valueType="num">
                                      <p:cBhvr>
                                        <p:cTn id="12" dur="300" fill="hold"/>
                                        <p:tgtEl>
                                          <p:spTgt spid="630"/>
                                        </p:tgtEl>
                                        <p:attrNameLst>
                                          <p:attrName>ppt_w</p:attrName>
                                        </p:attrNameLst>
                                      </p:cBhvr>
                                      <p:tavLst>
                                        <p:tav tm="0">
                                          <p:val>
                                            <p:fltVal val="0"/>
                                          </p:val>
                                        </p:tav>
                                        <p:tav tm="100000">
                                          <p:val>
                                            <p:strVal val="#ppt_w"/>
                                          </p:val>
                                        </p:tav>
                                      </p:tavLst>
                                    </p:anim>
                                    <p:anim calcmode="lin" valueType="num">
                                      <p:cBhvr>
                                        <p:cTn id="13" dur="300" fill="hold"/>
                                        <p:tgtEl>
                                          <p:spTgt spid="6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 grpId="2" animBg="1" advAuto="0"/>
      <p:bldP spid="631" grpId="1" animBg="1" advAuto="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 name="Shape 635"/>
          <p:cNvSpPr/>
          <p:nvPr/>
        </p:nvSpPr>
        <p:spPr>
          <a:xfrm>
            <a:off x="6667974" y="3581539"/>
            <a:ext cx="20344926"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36" name="Shape 636"/>
          <p:cNvSpPr>
            <a:spLocks noGrp="1"/>
          </p:cNvSpPr>
          <p:nvPr>
            <p:ph type="title"/>
          </p:nvPr>
        </p:nvSpPr>
        <p:spPr>
          <a:xfrm>
            <a:off x="2290232" y="-304801"/>
            <a:ext cx="28007737" cy="3048001"/>
          </a:xfrm>
          <a:prstGeom prst="rect">
            <a:avLst/>
          </a:prstGeom>
        </p:spPr>
        <p:txBody>
          <a:bodyPr/>
          <a:lstStyle>
            <a:lvl1pPr>
              <a:defRPr sz="14600" spc="291">
                <a:solidFill>
                  <a:srgbClr val="059EE4"/>
                </a:solidFill>
              </a:defRPr>
            </a:lvl1pPr>
          </a:lstStyle>
          <a:p>
            <a:r>
              <a:rPr dirty="0" err="1"/>
              <a:t>java.util.List</a:t>
            </a:r>
            <a:endParaRPr dirty="0"/>
          </a:p>
        </p:txBody>
      </p:sp>
      <p:sp>
        <p:nvSpPr>
          <p:cNvPr id="638" name="Shape 638"/>
          <p:cNvSpPr/>
          <p:nvPr/>
        </p:nvSpPr>
        <p:spPr>
          <a:xfrm>
            <a:off x="6667974" y="3458568"/>
            <a:ext cx="25844025" cy="3725464"/>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err="1"/>
              <a:t>boolean</a:t>
            </a:r>
            <a:r>
              <a:rPr dirty="0"/>
              <a:t> add(</a:t>
            </a:r>
            <a:r>
              <a:rPr dirty="0" err="1"/>
              <a:t>int</a:t>
            </a:r>
            <a:r>
              <a:rPr dirty="0"/>
              <a:t> index, E element)</a:t>
            </a:r>
          </a:p>
          <a:p>
            <a:pPr algn="l">
              <a:lnSpc>
                <a:spcPct val="110000"/>
              </a:lnSpc>
              <a:defRPr sz="10600">
                <a:solidFill>
                  <a:srgbClr val="424242"/>
                </a:solidFill>
                <a:latin typeface="+mj-lt"/>
                <a:ea typeface="+mj-ea"/>
                <a:cs typeface="+mj-cs"/>
                <a:sym typeface="Helvetica Neue Thin"/>
              </a:defRPr>
            </a:pPr>
            <a:r>
              <a:rPr dirty="0"/>
              <a:t>E remove(</a:t>
            </a:r>
            <a:r>
              <a:rPr dirty="0" err="1"/>
              <a:t>int</a:t>
            </a:r>
            <a:r>
              <a:rPr dirty="0"/>
              <a:t> index) </a:t>
            </a:r>
          </a:p>
        </p:txBody>
      </p:sp>
      <p:sp>
        <p:nvSpPr>
          <p:cNvPr id="2" name="TextBox 1"/>
          <p:cNvSpPr txBox="1"/>
          <p:nvPr/>
        </p:nvSpPr>
        <p:spPr>
          <a:xfrm>
            <a:off x="4581024" y="11484360"/>
            <a:ext cx="22537152"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So here again you should </a:t>
            </a:r>
            <a:r>
              <a:rPr lang="en-US" b="1" dirty="0" smtClean="0"/>
              <a:t>know </a:t>
            </a:r>
            <a:r>
              <a:rPr lang="en-US" b="1" dirty="0"/>
              <a:t>that </a:t>
            </a:r>
            <a:endParaRPr lang="en-US" b="1" dirty="0" smtClean="0"/>
          </a:p>
          <a:p>
            <a:r>
              <a:rPr lang="en-US" b="1" dirty="0" smtClean="0"/>
              <a:t>everything </a:t>
            </a:r>
            <a:r>
              <a:rPr lang="en-US" b="1" dirty="0"/>
              <a:t>I say about these methods </a:t>
            </a:r>
            <a:endParaRPr lang="en-US" b="1" dirty="0" smtClean="0"/>
          </a:p>
          <a:p>
            <a:r>
              <a:rPr lang="en-US" b="1" dirty="0" smtClean="0"/>
              <a:t>does </a:t>
            </a:r>
            <a:r>
              <a:rPr lang="en-US" b="1" dirty="0"/>
              <a:t>not only apply to </a:t>
            </a:r>
            <a:r>
              <a:rPr lang="en-US" b="1" dirty="0" err="1"/>
              <a:t>ArrayList</a:t>
            </a:r>
            <a:r>
              <a:rPr lang="en-US" b="1" dirty="0"/>
              <a:t> but to all </a:t>
            </a:r>
            <a:r>
              <a:rPr lang="en-US" b="1" dirty="0" smtClean="0"/>
              <a:t>classes</a:t>
            </a:r>
          </a:p>
          <a:p>
            <a:r>
              <a:rPr lang="en-US" b="1" dirty="0" smtClean="0"/>
              <a:t> </a:t>
            </a:r>
            <a:r>
              <a:rPr lang="en-US" b="1" dirty="0"/>
              <a:t>that implement the list interface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35"/>
                                        </p:tgtEl>
                                        <p:attrNameLst>
                                          <p:attrName>style.visibility</p:attrName>
                                        </p:attrNameLst>
                                      </p:cBhvr>
                                      <p:to>
                                        <p:strVal val="visible"/>
                                      </p:to>
                                    </p:set>
                                    <p:animEffect transition="in" filter="dissolve">
                                      <p:cBhvr>
                                        <p:cTn id="7" dur="499"/>
                                        <p:tgtEl>
                                          <p:spTgt spid="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 grpId="1" animBg="1" advAuto="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 name="Shape 642"/>
          <p:cNvSpPr/>
          <p:nvPr/>
        </p:nvSpPr>
        <p:spPr>
          <a:xfrm>
            <a:off x="6667974" y="3615600"/>
            <a:ext cx="20268725"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43" name="Shape 643"/>
          <p:cNvSpPr>
            <a:spLocks noGrp="1"/>
          </p:cNvSpPr>
          <p:nvPr>
            <p:ph type="title"/>
          </p:nvPr>
        </p:nvSpPr>
        <p:spPr>
          <a:xfrm>
            <a:off x="2290232" y="-304801"/>
            <a:ext cx="28007737" cy="3048001"/>
          </a:xfrm>
          <a:prstGeom prst="rect">
            <a:avLst/>
          </a:prstGeom>
        </p:spPr>
        <p:txBody>
          <a:bodyPr/>
          <a:lstStyle>
            <a:lvl1pPr>
              <a:defRPr sz="14600" spc="291">
                <a:solidFill>
                  <a:srgbClr val="059EE4"/>
                </a:solidFill>
              </a:defRPr>
            </a:lvl1pPr>
          </a:lstStyle>
          <a:p>
            <a:r>
              <a:rPr dirty="0" err="1"/>
              <a:t>java.util.List</a:t>
            </a:r>
            <a:endParaRPr dirty="0"/>
          </a:p>
        </p:txBody>
      </p:sp>
      <p:sp>
        <p:nvSpPr>
          <p:cNvPr id="645" name="Shape 645"/>
          <p:cNvSpPr/>
          <p:nvPr/>
        </p:nvSpPr>
        <p:spPr>
          <a:xfrm>
            <a:off x="6667974" y="3458568"/>
            <a:ext cx="25844025" cy="3725464"/>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err="1"/>
              <a:t>boolean</a:t>
            </a:r>
            <a:r>
              <a:rPr dirty="0"/>
              <a:t> add(</a:t>
            </a:r>
            <a:r>
              <a:rPr dirty="0" err="1"/>
              <a:t>int</a:t>
            </a:r>
            <a:r>
              <a:rPr dirty="0"/>
              <a:t> index, E element)</a:t>
            </a:r>
          </a:p>
          <a:p>
            <a:pPr algn="l">
              <a:lnSpc>
                <a:spcPct val="110000"/>
              </a:lnSpc>
              <a:defRPr sz="10600">
                <a:solidFill>
                  <a:srgbClr val="424242"/>
                </a:solidFill>
                <a:latin typeface="+mj-lt"/>
                <a:ea typeface="+mj-ea"/>
                <a:cs typeface="+mj-cs"/>
                <a:sym typeface="Helvetica Neue Thin"/>
              </a:defRPr>
            </a:pPr>
            <a:r>
              <a:rPr dirty="0"/>
              <a:t>E remove(</a:t>
            </a:r>
            <a:r>
              <a:rPr dirty="0" err="1"/>
              <a:t>int</a:t>
            </a:r>
            <a:r>
              <a:rPr dirty="0"/>
              <a:t> index) </a:t>
            </a:r>
          </a:p>
        </p:txBody>
      </p:sp>
      <p:sp>
        <p:nvSpPr>
          <p:cNvPr id="2" name="TextBox 1"/>
          <p:cNvSpPr txBox="1"/>
          <p:nvPr/>
        </p:nvSpPr>
        <p:spPr>
          <a:xfrm>
            <a:off x="2628660" y="9270315"/>
            <a:ext cx="25273477" cy="92469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This add method with an index parameter </a:t>
            </a:r>
            <a:r>
              <a:rPr lang="en-US" b="1" dirty="0" smtClean="0"/>
              <a:t>acts </a:t>
            </a:r>
          </a:p>
          <a:p>
            <a:r>
              <a:rPr lang="en-US" b="1" dirty="0" smtClean="0"/>
              <a:t>actually </a:t>
            </a:r>
            <a:r>
              <a:rPr lang="en-US" b="1" dirty="0"/>
              <a:t>more like </a:t>
            </a:r>
            <a:r>
              <a:rPr lang="en-US" b="1" dirty="0" smtClean="0"/>
              <a:t>an </a:t>
            </a:r>
            <a:r>
              <a:rPr lang="en-US" b="1" dirty="0"/>
              <a:t>insert method. </a:t>
            </a:r>
            <a:endParaRPr lang="en-US" b="1" dirty="0" smtClean="0"/>
          </a:p>
          <a:p>
            <a:r>
              <a:rPr lang="en-US" b="1" dirty="0" smtClean="0"/>
              <a:t>It </a:t>
            </a:r>
            <a:r>
              <a:rPr lang="en-US" b="1" dirty="0"/>
              <a:t>allows you to insert an element </a:t>
            </a:r>
            <a:endParaRPr lang="en-US" b="1" dirty="0" smtClean="0"/>
          </a:p>
          <a:p>
            <a:r>
              <a:rPr lang="en-US" b="1" dirty="0" smtClean="0"/>
              <a:t>at </a:t>
            </a:r>
            <a:r>
              <a:rPr lang="en-US" b="1" dirty="0"/>
              <a:t>any index position of the list, </a:t>
            </a:r>
            <a:endParaRPr lang="en-US" b="1" dirty="0" smtClean="0"/>
          </a:p>
          <a:p>
            <a:r>
              <a:rPr lang="en-US" b="1" dirty="0" smtClean="0"/>
              <a:t>instead </a:t>
            </a:r>
            <a:r>
              <a:rPr lang="en-US" b="1" dirty="0"/>
              <a:t>of just adding the element to the end of the list. </a:t>
            </a:r>
            <a:endParaRPr lang="en-US" b="1" dirty="0" smtClean="0"/>
          </a:p>
          <a:p>
            <a:r>
              <a:rPr lang="en-US" b="1" dirty="0" smtClean="0"/>
              <a:t>In </a:t>
            </a:r>
            <a:r>
              <a:rPr lang="en-US" b="1" dirty="0"/>
              <a:t>the process, the elements of the underlying array </a:t>
            </a:r>
            <a:endParaRPr lang="en-US" b="1" dirty="0" smtClean="0"/>
          </a:p>
          <a:p>
            <a:r>
              <a:rPr lang="en-US" b="1" dirty="0" smtClean="0"/>
              <a:t>will </a:t>
            </a:r>
            <a:r>
              <a:rPr lang="en-US" b="1" dirty="0"/>
              <a:t>be shifted to the right </a:t>
            </a:r>
            <a:r>
              <a:rPr lang="en-US" b="1" dirty="0" smtClean="0"/>
              <a:t>and </a:t>
            </a:r>
          </a:p>
          <a:p>
            <a:r>
              <a:rPr lang="en-US" b="1" dirty="0" smtClean="0"/>
              <a:t>migrated </a:t>
            </a:r>
            <a:r>
              <a:rPr lang="en-US" b="1" dirty="0"/>
              <a:t>to a larger array if necessary</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42"/>
                                        </p:tgtEl>
                                        <p:attrNameLst>
                                          <p:attrName>style.visibility</p:attrName>
                                        </p:attrNameLst>
                                      </p:cBhvr>
                                      <p:to>
                                        <p:strVal val="visible"/>
                                      </p:to>
                                    </p:set>
                                    <p:animEffect transition="in" filter="dissolve">
                                      <p:cBhvr>
                                        <p:cTn id="7" dur="499"/>
                                        <p:tgtEl>
                                          <p:spTgt spid="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2" grpId="1" animBg="1" advAuto="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 name="Shape 649"/>
          <p:cNvSpPr/>
          <p:nvPr/>
        </p:nvSpPr>
        <p:spPr>
          <a:xfrm>
            <a:off x="6667974" y="5444271"/>
            <a:ext cx="11848626"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50" name="Shape 650"/>
          <p:cNvSpPr>
            <a:spLocks noGrp="1"/>
          </p:cNvSpPr>
          <p:nvPr>
            <p:ph type="title"/>
          </p:nvPr>
        </p:nvSpPr>
        <p:spPr>
          <a:xfrm>
            <a:off x="2290232" y="-304801"/>
            <a:ext cx="28007737" cy="3048001"/>
          </a:xfrm>
          <a:prstGeom prst="rect">
            <a:avLst/>
          </a:prstGeom>
        </p:spPr>
        <p:txBody>
          <a:bodyPr/>
          <a:lstStyle>
            <a:lvl1pPr>
              <a:defRPr sz="14600" spc="291">
                <a:solidFill>
                  <a:srgbClr val="059EE4"/>
                </a:solidFill>
              </a:defRPr>
            </a:lvl1pPr>
          </a:lstStyle>
          <a:p>
            <a:r>
              <a:rPr dirty="0" err="1"/>
              <a:t>java.util.List</a:t>
            </a:r>
            <a:endParaRPr dirty="0"/>
          </a:p>
        </p:txBody>
      </p:sp>
      <p:sp>
        <p:nvSpPr>
          <p:cNvPr id="652" name="Shape 652"/>
          <p:cNvSpPr/>
          <p:nvPr/>
        </p:nvSpPr>
        <p:spPr>
          <a:xfrm>
            <a:off x="6667974" y="3458568"/>
            <a:ext cx="25844025" cy="3725464"/>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err="1"/>
              <a:t>boolean</a:t>
            </a:r>
            <a:r>
              <a:rPr dirty="0"/>
              <a:t> add(</a:t>
            </a:r>
            <a:r>
              <a:rPr dirty="0" err="1"/>
              <a:t>int</a:t>
            </a:r>
            <a:r>
              <a:rPr dirty="0"/>
              <a:t> index, E element)</a:t>
            </a:r>
          </a:p>
          <a:p>
            <a:pPr algn="l">
              <a:lnSpc>
                <a:spcPct val="110000"/>
              </a:lnSpc>
              <a:defRPr sz="10600">
                <a:solidFill>
                  <a:srgbClr val="424242"/>
                </a:solidFill>
                <a:latin typeface="+mj-lt"/>
                <a:ea typeface="+mj-ea"/>
                <a:cs typeface="+mj-cs"/>
                <a:sym typeface="Helvetica Neue Thin"/>
              </a:defRPr>
            </a:pPr>
            <a:r>
              <a:rPr dirty="0"/>
              <a:t>E remove(</a:t>
            </a:r>
            <a:r>
              <a:rPr dirty="0" err="1"/>
              <a:t>int</a:t>
            </a:r>
            <a:r>
              <a:rPr dirty="0"/>
              <a:t> index) </a:t>
            </a:r>
          </a:p>
        </p:txBody>
      </p:sp>
      <p:sp>
        <p:nvSpPr>
          <p:cNvPr id="2" name="TextBox 1"/>
          <p:cNvSpPr txBox="1"/>
          <p:nvPr/>
        </p:nvSpPr>
        <p:spPr>
          <a:xfrm>
            <a:off x="3387902" y="10229174"/>
            <a:ext cx="24694794" cy="58306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The remove index method allows to </a:t>
            </a:r>
            <a:endParaRPr lang="en-US" b="1" dirty="0" smtClean="0"/>
          </a:p>
          <a:p>
            <a:r>
              <a:rPr lang="en-US" b="1" dirty="0" smtClean="0"/>
              <a:t>remove </a:t>
            </a:r>
            <a:r>
              <a:rPr lang="en-US" b="1" dirty="0"/>
              <a:t>an element from any index position of the list. </a:t>
            </a:r>
            <a:endParaRPr lang="en-US" b="1" dirty="0" smtClean="0"/>
          </a:p>
          <a:p>
            <a:r>
              <a:rPr lang="en-US" b="1" dirty="0" smtClean="0"/>
              <a:t>Similar </a:t>
            </a:r>
            <a:r>
              <a:rPr lang="en-US" b="1" dirty="0"/>
              <a:t>to the add method we just looked at, </a:t>
            </a:r>
            <a:endParaRPr lang="en-US" b="1" dirty="0" smtClean="0"/>
          </a:p>
          <a:p>
            <a:r>
              <a:rPr lang="en-US" b="1" dirty="0" smtClean="0"/>
              <a:t>this </a:t>
            </a:r>
            <a:r>
              <a:rPr lang="en-US" b="1" dirty="0"/>
              <a:t>might require to shift the remaining elements </a:t>
            </a:r>
            <a:endParaRPr lang="en-US" b="1" dirty="0" smtClean="0"/>
          </a:p>
          <a:p>
            <a:r>
              <a:rPr lang="en-US" b="1" dirty="0" smtClean="0"/>
              <a:t>of </a:t>
            </a:r>
            <a:r>
              <a:rPr lang="en-US" b="1" dirty="0"/>
              <a:t>the underlying array to the left</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49"/>
                                        </p:tgtEl>
                                        <p:attrNameLst>
                                          <p:attrName>style.visibility</p:attrName>
                                        </p:attrNameLst>
                                      </p:cBhvr>
                                      <p:to>
                                        <p:strVal val="visible"/>
                                      </p:to>
                                    </p:set>
                                    <p:animEffect transition="in" filter="dissolve">
                                      <p:cBhvr>
                                        <p:cTn id="7" dur="499"/>
                                        <p:tgtEl>
                                          <p:spTgt spid="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9" grpId="1" animBg="1" advAuto="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 name="Shape 656"/>
          <p:cNvSpPr/>
          <p:nvPr/>
        </p:nvSpPr>
        <p:spPr>
          <a:xfrm>
            <a:off x="9345776" y="3537300"/>
            <a:ext cx="9285124"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57" name="Shape 657"/>
          <p:cNvSpPr/>
          <p:nvPr/>
        </p:nvSpPr>
        <p:spPr>
          <a:xfrm>
            <a:off x="9345776" y="3399600"/>
            <a:ext cx="23166224" cy="5519801"/>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E get(</a:t>
            </a:r>
            <a:r>
              <a:rPr dirty="0" err="1"/>
              <a:t>int</a:t>
            </a:r>
            <a:r>
              <a:rPr dirty="0"/>
              <a:t> index) </a:t>
            </a:r>
          </a:p>
          <a:p>
            <a:pPr algn="l">
              <a:lnSpc>
                <a:spcPct val="110000"/>
              </a:lnSpc>
              <a:defRPr sz="10600">
                <a:solidFill>
                  <a:srgbClr val="424242"/>
                </a:solidFill>
                <a:latin typeface="+mj-lt"/>
                <a:ea typeface="+mj-ea"/>
                <a:cs typeface="+mj-cs"/>
                <a:sym typeface="Helvetica Neue Thin"/>
              </a:defRPr>
            </a:pPr>
            <a:r>
              <a:rPr dirty="0" err="1"/>
              <a:t>int</a:t>
            </a:r>
            <a:r>
              <a:rPr dirty="0"/>
              <a:t> </a:t>
            </a:r>
            <a:r>
              <a:rPr dirty="0" err="1"/>
              <a:t>indexOf</a:t>
            </a:r>
            <a:r>
              <a:rPr dirty="0"/>
              <a:t>(Object o) </a:t>
            </a:r>
          </a:p>
          <a:p>
            <a:pPr algn="l">
              <a:lnSpc>
                <a:spcPct val="110000"/>
              </a:lnSpc>
              <a:defRPr sz="10600">
                <a:solidFill>
                  <a:srgbClr val="424242"/>
                </a:solidFill>
                <a:latin typeface="+mj-lt"/>
                <a:ea typeface="+mj-ea"/>
                <a:cs typeface="+mj-cs"/>
                <a:sym typeface="Helvetica Neue Thin"/>
              </a:defRPr>
            </a:pPr>
            <a:r>
              <a:rPr dirty="0" err="1"/>
              <a:t>int</a:t>
            </a:r>
            <a:r>
              <a:rPr dirty="0"/>
              <a:t> </a:t>
            </a:r>
            <a:r>
              <a:rPr dirty="0" err="1"/>
              <a:t>lastIndexOf</a:t>
            </a:r>
            <a:r>
              <a:rPr dirty="0"/>
              <a:t>(Object o)</a:t>
            </a:r>
          </a:p>
        </p:txBody>
      </p:sp>
      <p:sp>
        <p:nvSpPr>
          <p:cNvPr id="658" name="Shape 658"/>
          <p:cNvSpPr>
            <a:spLocks noGrp="1"/>
          </p:cNvSpPr>
          <p:nvPr>
            <p:ph type="title"/>
          </p:nvPr>
        </p:nvSpPr>
        <p:spPr>
          <a:xfrm>
            <a:off x="2290232" y="-304801"/>
            <a:ext cx="28007737" cy="3048001"/>
          </a:xfrm>
          <a:prstGeom prst="rect">
            <a:avLst/>
          </a:prstGeom>
        </p:spPr>
        <p:txBody>
          <a:bodyPr/>
          <a:lstStyle>
            <a:lvl1pPr>
              <a:defRPr sz="14600" spc="291">
                <a:solidFill>
                  <a:srgbClr val="059EE4"/>
                </a:solidFill>
              </a:defRPr>
            </a:lvl1pPr>
          </a:lstStyle>
          <a:p>
            <a:r>
              <a:rPr dirty="0" err="1"/>
              <a:t>java.util.List</a:t>
            </a:r>
            <a:endParaRPr dirty="0"/>
          </a:p>
        </p:txBody>
      </p:sp>
      <p:sp>
        <p:nvSpPr>
          <p:cNvPr id="2" name="TextBox 1"/>
          <p:cNvSpPr txBox="1"/>
          <p:nvPr/>
        </p:nvSpPr>
        <p:spPr>
          <a:xfrm>
            <a:off x="5909455" y="11594433"/>
            <a:ext cx="20794688"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The get by index method returns </a:t>
            </a:r>
            <a:endParaRPr lang="en-US" b="1" dirty="0" smtClean="0"/>
          </a:p>
          <a:p>
            <a:r>
              <a:rPr lang="en-US" b="1" dirty="0" smtClean="0"/>
              <a:t>an </a:t>
            </a:r>
            <a:r>
              <a:rPr lang="en-US" b="1" dirty="0"/>
              <a:t>element from any given position of the list</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56"/>
                                        </p:tgtEl>
                                        <p:attrNameLst>
                                          <p:attrName>style.visibility</p:attrName>
                                        </p:attrNameLst>
                                      </p:cBhvr>
                                      <p:to>
                                        <p:strVal val="visible"/>
                                      </p:to>
                                    </p:set>
                                    <p:animEffect transition="in" filter="dissolve">
                                      <p:cBhvr>
                                        <p:cTn id="7" dur="499"/>
                                        <p:tgtEl>
                                          <p:spTgt spid="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 grpId="1" animBg="1" advAuto="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 name="Shape 663"/>
          <p:cNvSpPr/>
          <p:nvPr/>
        </p:nvSpPr>
        <p:spPr>
          <a:xfrm>
            <a:off x="9345776" y="5357400"/>
            <a:ext cx="12637924"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64" name="Shape 664"/>
          <p:cNvSpPr>
            <a:spLocks noGrp="1"/>
          </p:cNvSpPr>
          <p:nvPr>
            <p:ph type="title"/>
          </p:nvPr>
        </p:nvSpPr>
        <p:spPr>
          <a:xfrm>
            <a:off x="2290232" y="-304801"/>
            <a:ext cx="28007737" cy="3048001"/>
          </a:xfrm>
          <a:prstGeom prst="rect">
            <a:avLst/>
          </a:prstGeom>
        </p:spPr>
        <p:txBody>
          <a:bodyPr/>
          <a:lstStyle>
            <a:lvl1pPr>
              <a:defRPr sz="14600" spc="291">
                <a:solidFill>
                  <a:srgbClr val="059EE4"/>
                </a:solidFill>
              </a:defRPr>
            </a:lvl1pPr>
          </a:lstStyle>
          <a:p>
            <a:r>
              <a:rPr dirty="0" err="1"/>
              <a:t>java.util.List</a:t>
            </a:r>
            <a:endParaRPr dirty="0"/>
          </a:p>
        </p:txBody>
      </p:sp>
      <p:sp>
        <p:nvSpPr>
          <p:cNvPr id="666" name="Shape 666"/>
          <p:cNvSpPr/>
          <p:nvPr/>
        </p:nvSpPr>
        <p:spPr>
          <a:xfrm>
            <a:off x="9345776" y="3399600"/>
            <a:ext cx="23166224" cy="5519801"/>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E get(</a:t>
            </a:r>
            <a:r>
              <a:rPr dirty="0" err="1"/>
              <a:t>int</a:t>
            </a:r>
            <a:r>
              <a:rPr dirty="0"/>
              <a:t> index) </a:t>
            </a:r>
          </a:p>
          <a:p>
            <a:pPr algn="l">
              <a:lnSpc>
                <a:spcPct val="110000"/>
              </a:lnSpc>
              <a:defRPr sz="10600">
                <a:solidFill>
                  <a:srgbClr val="424242"/>
                </a:solidFill>
                <a:latin typeface="+mj-lt"/>
                <a:ea typeface="+mj-ea"/>
                <a:cs typeface="+mj-cs"/>
                <a:sym typeface="Helvetica Neue Thin"/>
              </a:defRPr>
            </a:pPr>
            <a:r>
              <a:rPr dirty="0" err="1"/>
              <a:t>int</a:t>
            </a:r>
            <a:r>
              <a:rPr dirty="0"/>
              <a:t> </a:t>
            </a:r>
            <a:r>
              <a:rPr dirty="0" err="1"/>
              <a:t>indexOf</a:t>
            </a:r>
            <a:r>
              <a:rPr dirty="0"/>
              <a:t>(Object o) </a:t>
            </a:r>
          </a:p>
          <a:p>
            <a:pPr algn="l">
              <a:lnSpc>
                <a:spcPct val="110000"/>
              </a:lnSpc>
              <a:defRPr sz="10600">
                <a:solidFill>
                  <a:srgbClr val="424242"/>
                </a:solidFill>
                <a:latin typeface="+mj-lt"/>
                <a:ea typeface="+mj-ea"/>
                <a:cs typeface="+mj-cs"/>
                <a:sym typeface="Helvetica Neue Thin"/>
              </a:defRPr>
            </a:pPr>
            <a:r>
              <a:rPr dirty="0" err="1"/>
              <a:t>int</a:t>
            </a:r>
            <a:r>
              <a:rPr dirty="0"/>
              <a:t> </a:t>
            </a:r>
            <a:r>
              <a:rPr dirty="0" err="1"/>
              <a:t>lastIndexOf</a:t>
            </a:r>
            <a:r>
              <a:rPr dirty="0"/>
              <a:t>(Object o)</a:t>
            </a:r>
          </a:p>
        </p:txBody>
      </p:sp>
      <p:sp>
        <p:nvSpPr>
          <p:cNvPr id="2" name="TextBox 1"/>
          <p:cNvSpPr txBox="1"/>
          <p:nvPr/>
        </p:nvSpPr>
        <p:spPr>
          <a:xfrm>
            <a:off x="3542048" y="11367946"/>
            <a:ext cx="24005503" cy="3553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The </a:t>
            </a:r>
            <a:r>
              <a:rPr lang="en-US" b="1" dirty="0" err="1"/>
              <a:t>indexOf</a:t>
            </a:r>
            <a:r>
              <a:rPr lang="en-US" b="1" dirty="0"/>
              <a:t> method takes an object and </a:t>
            </a:r>
            <a:endParaRPr lang="en-US" b="1" dirty="0" smtClean="0"/>
          </a:p>
          <a:p>
            <a:r>
              <a:rPr lang="en-US" b="1" dirty="0" smtClean="0"/>
              <a:t>returns </a:t>
            </a:r>
            <a:r>
              <a:rPr lang="en-US" b="1" dirty="0"/>
              <a:t>the index of the first occurrence of </a:t>
            </a:r>
            <a:r>
              <a:rPr lang="en-US" b="1" dirty="0" smtClean="0"/>
              <a:t>the</a:t>
            </a:r>
          </a:p>
          <a:p>
            <a:r>
              <a:rPr lang="en-US" b="1" dirty="0" smtClean="0"/>
              <a:t> </a:t>
            </a:r>
            <a:r>
              <a:rPr lang="en-US" b="1" dirty="0"/>
              <a:t>element in the list </a:t>
            </a:r>
            <a:r>
              <a:rPr lang="en-US" b="1" dirty="0" smtClean="0"/>
              <a:t>or </a:t>
            </a:r>
            <a:r>
              <a:rPr lang="en-US" b="1" dirty="0"/>
              <a:t>“-1” if the element is not found</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63"/>
                                        </p:tgtEl>
                                        <p:attrNameLst>
                                          <p:attrName>style.visibility</p:attrName>
                                        </p:attrNameLst>
                                      </p:cBhvr>
                                      <p:to>
                                        <p:strVal val="visible"/>
                                      </p:to>
                                    </p:set>
                                    <p:animEffect transition="in" filter="dissolve">
                                      <p:cBhvr>
                                        <p:cTn id="7" dur="499"/>
                                        <p:tgtEl>
                                          <p:spTgt spid="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a:spLocks noGrp="1"/>
          </p:cNvSpPr>
          <p:nvPr>
            <p:ph type="title"/>
          </p:nvPr>
        </p:nvSpPr>
        <p:spPr>
          <a:xfrm>
            <a:off x="2284789" y="-391887"/>
            <a:ext cx="28007737" cy="3048001"/>
          </a:xfrm>
          <a:prstGeom prst="rect">
            <a:avLst/>
          </a:prstGeom>
        </p:spPr>
        <p:txBody>
          <a:bodyPr anchor="t"/>
          <a:lstStyle>
            <a:lvl1pPr>
              <a:defRPr sz="14600" spc="291">
                <a:solidFill>
                  <a:srgbClr val="059EE4"/>
                </a:solidFill>
              </a:defRPr>
            </a:lvl1pPr>
          </a:lstStyle>
          <a:p>
            <a:r>
              <a:rPr dirty="0"/>
              <a:t>Collection Interface Hierarchy</a:t>
            </a:r>
          </a:p>
        </p:txBody>
      </p:sp>
      <p:sp>
        <p:nvSpPr>
          <p:cNvPr id="271" name="Shape 271"/>
          <p:cNvSpPr/>
          <p:nvPr/>
        </p:nvSpPr>
        <p:spPr>
          <a:xfrm>
            <a:off x="13566147" y="16947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Collection</a:t>
            </a:r>
          </a:p>
        </p:txBody>
      </p:sp>
      <p:sp>
        <p:nvSpPr>
          <p:cNvPr id="272" name="Shape 272"/>
          <p:cNvSpPr/>
          <p:nvPr/>
        </p:nvSpPr>
        <p:spPr>
          <a:xfrm>
            <a:off x="3799347" y="5003379"/>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Set</a:t>
            </a:r>
          </a:p>
        </p:txBody>
      </p:sp>
      <p:sp>
        <p:nvSpPr>
          <p:cNvPr id="273" name="Shape 273"/>
          <p:cNvSpPr/>
          <p:nvPr/>
        </p:nvSpPr>
        <p:spPr>
          <a:xfrm>
            <a:off x="13614150" y="4996744"/>
            <a:ext cx="4327923" cy="152400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latin typeface="Helvetica Neue"/>
                <a:ea typeface="Helvetica Neue"/>
                <a:cs typeface="Helvetica Neue"/>
                <a:sym typeface="Helvetica Neue"/>
              </a:defRPr>
            </a:pPr>
            <a:r>
              <a:t>&lt;&lt;interface&gt;&gt;</a:t>
            </a:r>
            <a:br/>
            <a:r>
              <a:t>List</a:t>
            </a:r>
          </a:p>
        </p:txBody>
      </p:sp>
      <p:sp>
        <p:nvSpPr>
          <p:cNvPr id="274" name="Shape 274"/>
          <p:cNvSpPr/>
          <p:nvPr/>
        </p:nvSpPr>
        <p:spPr>
          <a:xfrm>
            <a:off x="23428951" y="4996744"/>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Queue</a:t>
            </a:r>
          </a:p>
        </p:txBody>
      </p:sp>
      <p:sp>
        <p:nvSpPr>
          <p:cNvPr id="275" name="Shape 275"/>
          <p:cNvSpPr/>
          <p:nvPr/>
        </p:nvSpPr>
        <p:spPr>
          <a:xfrm>
            <a:off x="487695" y="827697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HashSet</a:t>
            </a:r>
          </a:p>
        </p:txBody>
      </p:sp>
      <p:sp>
        <p:nvSpPr>
          <p:cNvPr id="276" name="Shape 276"/>
          <p:cNvSpPr/>
          <p:nvPr/>
        </p:nvSpPr>
        <p:spPr>
          <a:xfrm>
            <a:off x="7174186" y="827431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SortedSet</a:t>
            </a:r>
          </a:p>
        </p:txBody>
      </p:sp>
      <p:sp>
        <p:nvSpPr>
          <p:cNvPr id="277" name="Shape 277"/>
          <p:cNvSpPr/>
          <p:nvPr/>
        </p:nvSpPr>
        <p:spPr>
          <a:xfrm>
            <a:off x="7174186" y="1110942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p>
            <a:pPr>
              <a:defRPr sz="4600">
                <a:solidFill>
                  <a:srgbClr val="FFFFFF"/>
                </a:solidFill>
                <a:latin typeface="Helvetica Neue"/>
                <a:ea typeface="Helvetica Neue"/>
                <a:cs typeface="Helvetica Neue"/>
                <a:sym typeface="Helvetica Neue"/>
              </a:defRPr>
            </a:pPr>
            <a:r>
              <a:t>&lt;&lt;interface&gt;&gt;</a:t>
            </a:r>
            <a:br/>
            <a:r>
              <a:t>NavigableSet</a:t>
            </a:r>
          </a:p>
        </p:txBody>
      </p:sp>
      <p:sp>
        <p:nvSpPr>
          <p:cNvPr id="278" name="Shape 278"/>
          <p:cNvSpPr/>
          <p:nvPr/>
        </p:nvSpPr>
        <p:spPr>
          <a:xfrm>
            <a:off x="7174186" y="1394453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TreeSet</a:t>
            </a:r>
          </a:p>
        </p:txBody>
      </p:sp>
      <p:sp>
        <p:nvSpPr>
          <p:cNvPr id="279" name="Shape 279"/>
          <p:cNvSpPr/>
          <p:nvPr/>
        </p:nvSpPr>
        <p:spPr>
          <a:xfrm>
            <a:off x="13600014" y="8276976"/>
            <a:ext cx="4327923" cy="1524001"/>
          </a:xfrm>
          <a:prstGeom prst="rect">
            <a:avLst/>
          </a:prstGeom>
          <a:solidFill>
            <a:srgbClr val="FFCA00"/>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latin typeface="Helvetica Neue"/>
                <a:ea typeface="Helvetica Neue"/>
                <a:cs typeface="Helvetica Neue"/>
                <a:sym typeface="Helvetica Neue"/>
              </a:defRPr>
            </a:lvl1pPr>
          </a:lstStyle>
          <a:p>
            <a:r>
              <a:t>ArrayList</a:t>
            </a:r>
          </a:p>
        </p:txBody>
      </p:sp>
      <p:sp>
        <p:nvSpPr>
          <p:cNvPr id="280" name="Shape 280"/>
          <p:cNvSpPr/>
          <p:nvPr/>
        </p:nvSpPr>
        <p:spPr>
          <a:xfrm>
            <a:off x="20025841" y="8276976"/>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LinkedList</a:t>
            </a:r>
          </a:p>
        </p:txBody>
      </p:sp>
      <p:sp>
        <p:nvSpPr>
          <p:cNvPr id="281" name="Shape 281"/>
          <p:cNvSpPr/>
          <p:nvPr/>
        </p:nvSpPr>
        <p:spPr>
          <a:xfrm>
            <a:off x="26781983" y="827431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PriorityQueue</a:t>
            </a:r>
          </a:p>
        </p:txBody>
      </p:sp>
      <p:sp>
        <p:nvSpPr>
          <p:cNvPr id="282" name="Shape 282"/>
          <p:cNvSpPr/>
          <p:nvPr/>
        </p:nvSpPr>
        <p:spPr>
          <a:xfrm>
            <a:off x="5937533" y="2456744"/>
            <a:ext cx="7133862"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83" name="Shape 283"/>
          <p:cNvSpPr/>
          <p:nvPr/>
        </p:nvSpPr>
        <p:spPr>
          <a:xfrm flipH="1" flipV="1">
            <a:off x="18396912" y="2456744"/>
            <a:ext cx="7162134"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84" name="Shape 284"/>
          <p:cNvSpPr/>
          <p:nvPr/>
        </p:nvSpPr>
        <p:spPr>
          <a:xfrm flipV="1">
            <a:off x="15763568" y="6855322"/>
            <a:ext cx="1" cy="1170848"/>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85" name="Shape 285"/>
          <p:cNvSpPr/>
          <p:nvPr/>
        </p:nvSpPr>
        <p:spPr>
          <a:xfrm flipH="1">
            <a:off x="18402126" y="5790586"/>
            <a:ext cx="3557120"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86" name="Shape 286"/>
          <p:cNvSpPr/>
          <p:nvPr/>
        </p:nvSpPr>
        <p:spPr>
          <a:xfrm>
            <a:off x="487695" y="11109425"/>
            <a:ext cx="4327923" cy="1524001"/>
          </a:xfrm>
          <a:prstGeom prst="rect">
            <a:avLst/>
          </a:prstGeom>
          <a:solidFill>
            <a:srgbClr val="059EE4"/>
          </a:solidFill>
          <a:ln w="12700">
            <a:miter lim="400000"/>
          </a:ln>
          <a:extLst>
            <a:ext uri="{C572A759-6A51-4108-AA02-DFA0A04FC94B}">
              <ma14:wrappingTextBoxFlag xmlns="" xmlns:ma14="http://schemas.microsoft.com/office/mac/drawingml/2011/main" val="1"/>
            </a:ext>
          </a:extLst>
        </p:spPr>
        <p:txBody>
          <a:bodyPr lIns="67733" tIns="67733" rIns="67733" bIns="67733" anchor="ctr"/>
          <a:lstStyle>
            <a:lvl1pPr>
              <a:defRPr sz="4600">
                <a:solidFill>
                  <a:srgbClr val="FFFFFF"/>
                </a:solidFill>
                <a:latin typeface="Helvetica Neue"/>
                <a:ea typeface="Helvetica Neue"/>
                <a:cs typeface="Helvetica Neue"/>
                <a:sym typeface="Helvetica Neue"/>
              </a:defRPr>
            </a:lvl1pPr>
          </a:lstStyle>
          <a:p>
            <a:r>
              <a:t>LinkedHashSet</a:t>
            </a:r>
          </a:p>
        </p:txBody>
      </p:sp>
      <p:sp>
        <p:nvSpPr>
          <p:cNvPr id="287" name="Shape 287"/>
          <p:cNvSpPr/>
          <p:nvPr/>
        </p:nvSpPr>
        <p:spPr>
          <a:xfrm flipV="1">
            <a:off x="9350055" y="9953665"/>
            <a:ext cx="1" cy="100307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88" name="Shape 288"/>
          <p:cNvSpPr/>
          <p:nvPr/>
        </p:nvSpPr>
        <p:spPr>
          <a:xfrm flipV="1">
            <a:off x="15745386" y="3524554"/>
            <a:ext cx="1" cy="1127253"/>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89" name="Shape 289"/>
          <p:cNvSpPr/>
          <p:nvPr/>
        </p:nvSpPr>
        <p:spPr>
          <a:xfrm flipV="1">
            <a:off x="2576410" y="9953665"/>
            <a:ext cx="1" cy="100307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90" name="Shape 290"/>
          <p:cNvSpPr/>
          <p:nvPr/>
        </p:nvSpPr>
        <p:spPr>
          <a:xfrm flipV="1">
            <a:off x="9350055" y="12787446"/>
            <a:ext cx="1" cy="1003070"/>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91" name="Shape 291"/>
          <p:cNvSpPr/>
          <p:nvPr/>
        </p:nvSpPr>
        <p:spPr>
          <a:xfrm flipV="1">
            <a:off x="22197599" y="5760300"/>
            <a:ext cx="1" cy="2259260"/>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92" name="Shape 292"/>
          <p:cNvSpPr/>
          <p:nvPr/>
        </p:nvSpPr>
        <p:spPr>
          <a:xfrm flipH="1">
            <a:off x="27969778" y="5790586"/>
            <a:ext cx="1043900"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93" name="Shape 293"/>
          <p:cNvSpPr/>
          <p:nvPr/>
        </p:nvSpPr>
        <p:spPr>
          <a:xfrm>
            <a:off x="2542543" y="5782691"/>
            <a:ext cx="1043901"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294" name="Shape 294"/>
          <p:cNvSpPr/>
          <p:nvPr/>
        </p:nvSpPr>
        <p:spPr>
          <a:xfrm flipH="1">
            <a:off x="8340173" y="5790586"/>
            <a:ext cx="1009883"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295" name="Shape 295"/>
          <p:cNvSpPr/>
          <p:nvPr/>
        </p:nvSpPr>
        <p:spPr>
          <a:xfrm flipV="1">
            <a:off x="5971399" y="2456744"/>
            <a:ext cx="1" cy="2195064"/>
          </a:xfrm>
          <a:prstGeom prst="line">
            <a:avLst/>
          </a:prstGeom>
          <a:ln w="63500">
            <a:solidFill>
              <a:srgbClr val="797979"/>
            </a:solidFill>
            <a:miter lim="400000"/>
          </a:ln>
        </p:spPr>
        <p:txBody>
          <a:bodyPr lIns="67733" tIns="67733" rIns="67733" bIns="67733" anchor="ctr"/>
          <a:lstStyle/>
          <a:p>
            <a:pPr>
              <a:defRPr sz="4600"/>
            </a:pPr>
            <a:endParaRPr/>
          </a:p>
        </p:txBody>
      </p:sp>
      <p:sp>
        <p:nvSpPr>
          <p:cNvPr id="296" name="Shape 296"/>
          <p:cNvSpPr/>
          <p:nvPr/>
        </p:nvSpPr>
        <p:spPr>
          <a:xfrm flipV="1">
            <a:off x="25556549" y="2456743"/>
            <a:ext cx="1" cy="2287396"/>
          </a:xfrm>
          <a:prstGeom prst="line">
            <a:avLst/>
          </a:prstGeom>
          <a:ln w="63500">
            <a:solidFill>
              <a:srgbClr val="797979"/>
            </a:solidFill>
            <a:miter lim="400000"/>
          </a:ln>
        </p:spPr>
        <p:txBody>
          <a:bodyPr lIns="67733" tIns="67733" rIns="67733" bIns="67733" anchor="ctr"/>
          <a:lstStyle/>
          <a:p>
            <a:pPr>
              <a:defRPr sz="4600"/>
            </a:pPr>
            <a:endParaRPr/>
          </a:p>
        </p:txBody>
      </p:sp>
      <p:sp>
        <p:nvSpPr>
          <p:cNvPr id="297" name="Shape 297"/>
          <p:cNvSpPr/>
          <p:nvPr/>
        </p:nvSpPr>
        <p:spPr>
          <a:xfrm flipV="1">
            <a:off x="2576410" y="5782691"/>
            <a:ext cx="1" cy="2243479"/>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298" name="Shape 298"/>
          <p:cNvSpPr/>
          <p:nvPr/>
        </p:nvSpPr>
        <p:spPr>
          <a:xfrm flipV="1">
            <a:off x="9338147" y="5757989"/>
            <a:ext cx="1" cy="2261570"/>
          </a:xfrm>
          <a:prstGeom prst="line">
            <a:avLst/>
          </a:prstGeom>
          <a:ln w="63500">
            <a:solidFill>
              <a:srgbClr val="797979"/>
            </a:solidFill>
            <a:miter lim="400000"/>
          </a:ln>
        </p:spPr>
        <p:txBody>
          <a:bodyPr lIns="67733" tIns="67733" rIns="67733" bIns="67733" anchor="ctr"/>
          <a:lstStyle/>
          <a:p>
            <a:pPr>
              <a:defRPr sz="4600"/>
            </a:pPr>
            <a:endParaRPr/>
          </a:p>
        </p:txBody>
      </p:sp>
      <p:sp>
        <p:nvSpPr>
          <p:cNvPr id="299" name="Shape 299"/>
          <p:cNvSpPr/>
          <p:nvPr/>
        </p:nvSpPr>
        <p:spPr>
          <a:xfrm>
            <a:off x="22172148" y="5790586"/>
            <a:ext cx="1043901"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300" name="Shape 300"/>
          <p:cNvSpPr/>
          <p:nvPr/>
        </p:nvSpPr>
        <p:spPr>
          <a:xfrm flipV="1">
            <a:off x="28979809" y="5725293"/>
            <a:ext cx="1" cy="2260061"/>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301" name="Shape 301"/>
          <p:cNvSpPr/>
          <p:nvPr/>
        </p:nvSpPr>
        <p:spPr>
          <a:xfrm flipV="1">
            <a:off x="21925375" y="5760300"/>
            <a:ext cx="1" cy="2259260"/>
          </a:xfrm>
          <a:prstGeom prst="line">
            <a:avLst/>
          </a:prstGeom>
          <a:ln w="63500">
            <a:solidFill>
              <a:srgbClr val="797979"/>
            </a:solidFill>
            <a:prstDash val="sysDot"/>
            <a:miter lim="400000"/>
          </a:ln>
        </p:spPr>
        <p:txBody>
          <a:bodyPr lIns="67733" tIns="67733" rIns="67733" bIns="67733" anchor="ctr"/>
          <a:lstStyle/>
          <a:p>
            <a:pPr>
              <a:defRPr sz="4600"/>
            </a:pPr>
            <a:endParaRPr/>
          </a:p>
        </p:txBody>
      </p:sp>
      <p:sp>
        <p:nvSpPr>
          <p:cNvPr id="302" name="Shape 302"/>
          <p:cNvSpPr/>
          <p:nvPr/>
        </p:nvSpPr>
        <p:spPr>
          <a:xfrm>
            <a:off x="22509379" y="12135719"/>
            <a:ext cx="1949949" cy="1"/>
          </a:xfrm>
          <a:prstGeom prst="line">
            <a:avLst/>
          </a:prstGeom>
          <a:ln w="63500">
            <a:solidFill>
              <a:srgbClr val="797979"/>
            </a:solidFill>
            <a:prstDash val="sysDot"/>
            <a:miter lim="400000"/>
            <a:tailEnd type="triangle"/>
          </a:ln>
        </p:spPr>
        <p:txBody>
          <a:bodyPr lIns="67733" tIns="67733" rIns="67733" bIns="67733" anchor="ctr"/>
          <a:lstStyle/>
          <a:p>
            <a:pPr>
              <a:defRPr sz="4600"/>
            </a:pPr>
            <a:endParaRPr/>
          </a:p>
        </p:txBody>
      </p:sp>
      <p:sp>
        <p:nvSpPr>
          <p:cNvPr id="303" name="Shape 303"/>
          <p:cNvSpPr/>
          <p:nvPr/>
        </p:nvSpPr>
        <p:spPr>
          <a:xfrm>
            <a:off x="22509379" y="13293259"/>
            <a:ext cx="1949949" cy="1"/>
          </a:xfrm>
          <a:prstGeom prst="line">
            <a:avLst/>
          </a:prstGeom>
          <a:ln w="63500">
            <a:solidFill>
              <a:srgbClr val="797979"/>
            </a:solidFill>
            <a:miter lim="400000"/>
            <a:tailEnd type="triangle"/>
          </a:ln>
        </p:spPr>
        <p:txBody>
          <a:bodyPr lIns="67733" tIns="67733" rIns="67733" bIns="67733" anchor="ctr"/>
          <a:lstStyle/>
          <a:p>
            <a:pPr>
              <a:defRPr sz="4600"/>
            </a:pPr>
            <a:endParaRPr/>
          </a:p>
        </p:txBody>
      </p:sp>
      <p:sp>
        <p:nvSpPr>
          <p:cNvPr id="304" name="Shape 304"/>
          <p:cNvSpPr/>
          <p:nvPr/>
        </p:nvSpPr>
        <p:spPr>
          <a:xfrm>
            <a:off x="24907085" y="11660689"/>
            <a:ext cx="3608664" cy="1950794"/>
          </a:xfrm>
          <a:prstGeom prst="rect">
            <a:avLst/>
          </a:prstGeom>
          <a:ln w="12700">
            <a:miter lim="400000"/>
          </a:ln>
          <a:extLst>
            <a:ext uri="{C572A759-6A51-4108-AA02-DFA0A04FC94B}">
              <ma14:wrappingTextBoxFlag xmlns="" xmlns:ma14="http://schemas.microsoft.com/office/mac/drawingml/2011/main" val="1"/>
            </a:ext>
          </a:extLst>
        </p:spPr>
        <p:txBody>
          <a:bodyPr wrap="none" lIns="67733" tIns="67733" rIns="67733" bIns="67733" anchor="ctr">
            <a:spAutoFit/>
          </a:bodyPr>
          <a:lstStyle/>
          <a:p>
            <a:pPr algn="l">
              <a:lnSpc>
                <a:spcPct val="130000"/>
              </a:lnSpc>
              <a:defRPr sz="5200">
                <a:latin typeface="Helvetica Neue Light"/>
                <a:ea typeface="Helvetica Neue Light"/>
                <a:cs typeface="Helvetica Neue Light"/>
                <a:sym typeface="Helvetica Neue Light"/>
              </a:defRPr>
            </a:pPr>
            <a:r>
              <a:t>implements</a:t>
            </a:r>
          </a:p>
          <a:p>
            <a:pPr algn="l">
              <a:lnSpc>
                <a:spcPct val="130000"/>
              </a:lnSpc>
              <a:defRPr sz="5200">
                <a:latin typeface="Helvetica Neue Light"/>
                <a:ea typeface="Helvetica Neue Light"/>
                <a:cs typeface="Helvetica Neue Light"/>
                <a:sym typeface="Helvetica Neue Light"/>
              </a:defRPr>
            </a:pPr>
            <a:r>
              <a:t>extends</a:t>
            </a:r>
          </a:p>
        </p:txBody>
      </p:sp>
      <p:sp>
        <p:nvSpPr>
          <p:cNvPr id="2" name="TextBox 1"/>
          <p:cNvSpPr txBox="1"/>
          <p:nvPr/>
        </p:nvSpPr>
        <p:spPr>
          <a:xfrm>
            <a:off x="-94051" y="15180060"/>
            <a:ext cx="28915501"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Fast access however is crucial for most applications, </a:t>
            </a:r>
            <a:endParaRPr lang="en-US" b="1" dirty="0" smtClean="0"/>
          </a:p>
          <a:p>
            <a:r>
              <a:rPr lang="en-US" b="1" dirty="0" smtClean="0"/>
              <a:t>which </a:t>
            </a:r>
            <a:r>
              <a:rPr lang="en-US" b="1" dirty="0"/>
              <a:t>is why </a:t>
            </a:r>
            <a:r>
              <a:rPr lang="en-US" b="1" dirty="0" err="1"/>
              <a:t>ArrayList</a:t>
            </a:r>
            <a:r>
              <a:rPr lang="en-US" b="1" dirty="0"/>
              <a:t> is the most commonly used Collection. </a:t>
            </a:r>
            <a:endParaRPr lang="en-US" b="1" dirty="0" smtClean="0"/>
          </a:p>
          <a:p>
            <a:r>
              <a:rPr lang="en-US" b="1" dirty="0" smtClean="0"/>
              <a:t>To </a:t>
            </a:r>
            <a:r>
              <a:rPr lang="en-US" b="1" dirty="0"/>
              <a:t>store data that changes frequently, however, </a:t>
            </a:r>
            <a:endParaRPr lang="en-US" b="1" dirty="0" smtClean="0"/>
          </a:p>
          <a:p>
            <a:r>
              <a:rPr lang="en-US" b="1" dirty="0" smtClean="0"/>
              <a:t>consider </a:t>
            </a:r>
            <a:r>
              <a:rPr lang="en-US" b="1" dirty="0"/>
              <a:t>using an alternative container, </a:t>
            </a:r>
            <a:r>
              <a:rPr lang="en-US" b="1" dirty="0" smtClean="0"/>
              <a:t>for </a:t>
            </a:r>
            <a:r>
              <a:rPr lang="en-US" b="1" dirty="0"/>
              <a:t>example </a:t>
            </a:r>
            <a:r>
              <a:rPr lang="en-US" b="1" dirty="0" err="1"/>
              <a:t>LinkedList</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 name="Shape 670"/>
          <p:cNvSpPr/>
          <p:nvPr/>
        </p:nvSpPr>
        <p:spPr>
          <a:xfrm>
            <a:off x="9345776" y="7043100"/>
            <a:ext cx="14733424"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71" name="Shape 671"/>
          <p:cNvSpPr>
            <a:spLocks noGrp="1"/>
          </p:cNvSpPr>
          <p:nvPr>
            <p:ph type="title"/>
          </p:nvPr>
        </p:nvSpPr>
        <p:spPr>
          <a:xfrm>
            <a:off x="2290232" y="-304801"/>
            <a:ext cx="28007737" cy="3048001"/>
          </a:xfrm>
          <a:prstGeom prst="rect">
            <a:avLst/>
          </a:prstGeom>
        </p:spPr>
        <p:txBody>
          <a:bodyPr/>
          <a:lstStyle>
            <a:lvl1pPr>
              <a:defRPr sz="14600" spc="291">
                <a:solidFill>
                  <a:srgbClr val="059EE4"/>
                </a:solidFill>
              </a:defRPr>
            </a:lvl1pPr>
          </a:lstStyle>
          <a:p>
            <a:r>
              <a:rPr dirty="0" err="1"/>
              <a:t>java.util.List</a:t>
            </a:r>
            <a:endParaRPr dirty="0"/>
          </a:p>
        </p:txBody>
      </p:sp>
      <p:sp>
        <p:nvSpPr>
          <p:cNvPr id="673" name="Shape 673"/>
          <p:cNvSpPr/>
          <p:nvPr/>
        </p:nvSpPr>
        <p:spPr>
          <a:xfrm>
            <a:off x="9345776" y="3399600"/>
            <a:ext cx="23166224" cy="5519801"/>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E get(</a:t>
            </a:r>
            <a:r>
              <a:rPr dirty="0" err="1"/>
              <a:t>int</a:t>
            </a:r>
            <a:r>
              <a:rPr dirty="0"/>
              <a:t> index) </a:t>
            </a:r>
          </a:p>
          <a:p>
            <a:pPr algn="l">
              <a:lnSpc>
                <a:spcPct val="110000"/>
              </a:lnSpc>
              <a:defRPr sz="10600">
                <a:solidFill>
                  <a:srgbClr val="424242"/>
                </a:solidFill>
                <a:latin typeface="+mj-lt"/>
                <a:ea typeface="+mj-ea"/>
                <a:cs typeface="+mj-cs"/>
                <a:sym typeface="Helvetica Neue Thin"/>
              </a:defRPr>
            </a:pPr>
            <a:r>
              <a:rPr dirty="0" err="1"/>
              <a:t>int</a:t>
            </a:r>
            <a:r>
              <a:rPr dirty="0"/>
              <a:t> </a:t>
            </a:r>
            <a:r>
              <a:rPr dirty="0" err="1"/>
              <a:t>indexOf</a:t>
            </a:r>
            <a:r>
              <a:rPr dirty="0"/>
              <a:t>(Object o) </a:t>
            </a:r>
          </a:p>
          <a:p>
            <a:pPr algn="l">
              <a:lnSpc>
                <a:spcPct val="110000"/>
              </a:lnSpc>
              <a:defRPr sz="10600">
                <a:solidFill>
                  <a:srgbClr val="424242"/>
                </a:solidFill>
                <a:latin typeface="+mj-lt"/>
                <a:ea typeface="+mj-ea"/>
                <a:cs typeface="+mj-cs"/>
                <a:sym typeface="Helvetica Neue Thin"/>
              </a:defRPr>
            </a:pPr>
            <a:r>
              <a:rPr dirty="0" err="1"/>
              <a:t>int</a:t>
            </a:r>
            <a:r>
              <a:rPr dirty="0"/>
              <a:t> </a:t>
            </a:r>
            <a:r>
              <a:rPr dirty="0" err="1"/>
              <a:t>lastIndexOf</a:t>
            </a:r>
            <a:r>
              <a:rPr dirty="0"/>
              <a:t>(Object o)</a:t>
            </a:r>
          </a:p>
        </p:txBody>
      </p:sp>
      <p:sp>
        <p:nvSpPr>
          <p:cNvPr id="2" name="TextBox 1"/>
          <p:cNvSpPr txBox="1"/>
          <p:nvPr/>
        </p:nvSpPr>
        <p:spPr>
          <a:xfrm>
            <a:off x="3431356" y="12079146"/>
            <a:ext cx="25065088" cy="3553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err="1"/>
              <a:t>int</a:t>
            </a:r>
            <a:r>
              <a:rPr lang="en-US" b="1" dirty="0"/>
              <a:t> </a:t>
            </a:r>
            <a:r>
              <a:rPr lang="en-US" b="1" dirty="0" err="1"/>
              <a:t>lastIndexOf</a:t>
            </a:r>
            <a:r>
              <a:rPr lang="en-US" b="1" dirty="0"/>
              <a:t> returns the index of the last occurrence </a:t>
            </a:r>
            <a:endParaRPr lang="en-US" b="1" dirty="0" smtClean="0"/>
          </a:p>
          <a:p>
            <a:r>
              <a:rPr lang="en-US" b="1" dirty="0" smtClean="0"/>
              <a:t>of </a:t>
            </a:r>
            <a:r>
              <a:rPr lang="en-US" b="1" dirty="0"/>
              <a:t>the element in the list and </a:t>
            </a:r>
            <a:endParaRPr lang="en-US" b="1" dirty="0" smtClean="0"/>
          </a:p>
          <a:p>
            <a:r>
              <a:rPr lang="en-US" b="1" dirty="0" smtClean="0"/>
              <a:t>as </a:t>
            </a:r>
            <a:r>
              <a:rPr lang="en-US" b="1" dirty="0"/>
              <a:t>before, “-1” if the element is not found</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70"/>
                                        </p:tgtEl>
                                        <p:attrNameLst>
                                          <p:attrName>style.visibility</p:attrName>
                                        </p:attrNameLst>
                                      </p:cBhvr>
                                      <p:to>
                                        <p:strVal val="visible"/>
                                      </p:to>
                                    </p:set>
                                    <p:animEffect transition="in" filter="dissolve">
                                      <p:cBhvr>
                                        <p:cTn id="7" dur="499"/>
                                        <p:tgtEl>
                                          <p:spTgt spid="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 grpId="1" animBg="1" advAuto="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 name="Shape 677"/>
          <p:cNvSpPr/>
          <p:nvPr/>
        </p:nvSpPr>
        <p:spPr>
          <a:xfrm>
            <a:off x="4625730" y="3727800"/>
            <a:ext cx="25016070"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78" name="Shape 678"/>
          <p:cNvSpPr>
            <a:spLocks noGrp="1"/>
          </p:cNvSpPr>
          <p:nvPr>
            <p:ph type="title"/>
          </p:nvPr>
        </p:nvSpPr>
        <p:spPr>
          <a:xfrm>
            <a:off x="2290232" y="-304801"/>
            <a:ext cx="28007737" cy="3048001"/>
          </a:xfrm>
          <a:prstGeom prst="rect">
            <a:avLst/>
          </a:prstGeom>
        </p:spPr>
        <p:txBody>
          <a:bodyPr/>
          <a:lstStyle>
            <a:lvl1pPr>
              <a:defRPr sz="14600" spc="291">
                <a:solidFill>
                  <a:srgbClr val="059EE4"/>
                </a:solidFill>
              </a:defRPr>
            </a:lvl1pPr>
          </a:lstStyle>
          <a:p>
            <a:r>
              <a:rPr dirty="0" err="1"/>
              <a:t>java.util.List</a:t>
            </a:r>
            <a:endParaRPr dirty="0"/>
          </a:p>
        </p:txBody>
      </p:sp>
      <p:sp>
        <p:nvSpPr>
          <p:cNvPr id="680" name="Shape 680"/>
          <p:cNvSpPr/>
          <p:nvPr/>
        </p:nvSpPr>
        <p:spPr>
          <a:xfrm>
            <a:off x="4625730" y="3572868"/>
            <a:ext cx="27886270" cy="3725464"/>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List&lt;E&gt; </a:t>
            </a:r>
            <a:r>
              <a:rPr dirty="0" err="1"/>
              <a:t>subList</a:t>
            </a:r>
            <a:r>
              <a:rPr dirty="0"/>
              <a:t>(</a:t>
            </a:r>
            <a:r>
              <a:rPr dirty="0" err="1"/>
              <a:t>int</a:t>
            </a:r>
            <a:r>
              <a:rPr dirty="0"/>
              <a:t> </a:t>
            </a:r>
            <a:r>
              <a:rPr dirty="0" err="1"/>
              <a:t>fromIndex</a:t>
            </a:r>
            <a:r>
              <a:rPr dirty="0"/>
              <a:t>, </a:t>
            </a:r>
            <a:r>
              <a:rPr dirty="0" err="1"/>
              <a:t>int</a:t>
            </a:r>
            <a:r>
              <a:rPr dirty="0"/>
              <a:t> </a:t>
            </a:r>
            <a:r>
              <a:rPr dirty="0" err="1"/>
              <a:t>toIndex</a:t>
            </a:r>
            <a:r>
              <a:rPr dirty="0"/>
              <a:t>) </a:t>
            </a:r>
          </a:p>
          <a:p>
            <a:pPr algn="l">
              <a:lnSpc>
                <a:spcPct val="110000"/>
              </a:lnSpc>
              <a:defRPr sz="10600">
                <a:solidFill>
                  <a:srgbClr val="424242"/>
                </a:solidFill>
                <a:latin typeface="+mj-lt"/>
                <a:ea typeface="+mj-ea"/>
                <a:cs typeface="+mj-cs"/>
                <a:sym typeface="Helvetica Neue Thin"/>
              </a:defRPr>
            </a:pPr>
            <a:r>
              <a:rPr dirty="0"/>
              <a:t>void sort(Comparator&lt;? super E&gt; c)</a:t>
            </a:r>
          </a:p>
        </p:txBody>
      </p:sp>
      <p:sp>
        <p:nvSpPr>
          <p:cNvPr id="2" name="TextBox 1"/>
          <p:cNvSpPr txBox="1"/>
          <p:nvPr/>
        </p:nvSpPr>
        <p:spPr>
          <a:xfrm>
            <a:off x="6492548" y="11484360"/>
            <a:ext cx="20695301" cy="4691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List </a:t>
            </a:r>
            <a:r>
              <a:rPr lang="en-US" b="1" dirty="0" err="1"/>
              <a:t>subList</a:t>
            </a:r>
            <a:r>
              <a:rPr lang="en-US" b="1" dirty="0"/>
              <a:t> returns a view of the list </a:t>
            </a:r>
            <a:endParaRPr lang="en-US" b="1" dirty="0" smtClean="0"/>
          </a:p>
          <a:p>
            <a:r>
              <a:rPr lang="en-US" b="1" dirty="0" smtClean="0"/>
              <a:t>starting </a:t>
            </a:r>
            <a:r>
              <a:rPr lang="en-US" b="1" dirty="0"/>
              <a:t>with the position you specify </a:t>
            </a:r>
            <a:endParaRPr lang="en-US" b="1" dirty="0" smtClean="0"/>
          </a:p>
          <a:p>
            <a:r>
              <a:rPr lang="en-US" b="1" dirty="0" smtClean="0"/>
              <a:t>as </a:t>
            </a:r>
            <a:r>
              <a:rPr lang="en-US" b="1" dirty="0" err="1"/>
              <a:t>fromIndex</a:t>
            </a:r>
            <a:r>
              <a:rPr lang="en-US" b="1" dirty="0"/>
              <a:t> and ending one position </a:t>
            </a:r>
            <a:r>
              <a:rPr lang="en-US" b="1" dirty="0" smtClean="0"/>
              <a:t>before </a:t>
            </a:r>
          </a:p>
          <a:p>
            <a:r>
              <a:rPr lang="en-US" b="1" dirty="0" smtClean="0"/>
              <a:t>the </a:t>
            </a:r>
            <a:r>
              <a:rPr lang="en-US" b="1" dirty="0"/>
              <a:t>one you specify as </a:t>
            </a:r>
            <a:r>
              <a:rPr lang="en-US" b="1" dirty="0" err="1"/>
              <a:t>toIndex</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p14:prism dir="u" isContent="1"/>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77"/>
                                        </p:tgtEl>
                                        <p:attrNameLst>
                                          <p:attrName>style.visibility</p:attrName>
                                        </p:attrNameLst>
                                      </p:cBhvr>
                                      <p:to>
                                        <p:strVal val="visible"/>
                                      </p:to>
                                    </p:set>
                                    <p:animEffect transition="in" filter="dissolve">
                                      <p:cBhvr>
                                        <p:cTn id="7" dur="499"/>
                                        <p:tgtEl>
                                          <p:spTgt spid="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 grpId="1" animBg="1" advAuto="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 name="Shape 684"/>
          <p:cNvSpPr/>
          <p:nvPr/>
        </p:nvSpPr>
        <p:spPr>
          <a:xfrm>
            <a:off x="4587630" y="5478900"/>
            <a:ext cx="21663270"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685" name="Shape 685"/>
          <p:cNvSpPr>
            <a:spLocks noGrp="1"/>
          </p:cNvSpPr>
          <p:nvPr>
            <p:ph type="title"/>
          </p:nvPr>
        </p:nvSpPr>
        <p:spPr>
          <a:xfrm>
            <a:off x="2290232" y="-304801"/>
            <a:ext cx="28007737" cy="3048001"/>
          </a:xfrm>
          <a:prstGeom prst="rect">
            <a:avLst/>
          </a:prstGeom>
        </p:spPr>
        <p:txBody>
          <a:bodyPr/>
          <a:lstStyle>
            <a:lvl1pPr>
              <a:defRPr sz="14600" spc="291">
                <a:solidFill>
                  <a:srgbClr val="059EE4"/>
                </a:solidFill>
              </a:defRPr>
            </a:lvl1pPr>
          </a:lstStyle>
          <a:p>
            <a:r>
              <a:rPr dirty="0" err="1"/>
              <a:t>java.util.List</a:t>
            </a:r>
            <a:endParaRPr dirty="0"/>
          </a:p>
        </p:txBody>
      </p:sp>
      <p:sp>
        <p:nvSpPr>
          <p:cNvPr id="687" name="Shape 687"/>
          <p:cNvSpPr/>
          <p:nvPr/>
        </p:nvSpPr>
        <p:spPr>
          <a:xfrm>
            <a:off x="4625730" y="3572868"/>
            <a:ext cx="27886270" cy="3725464"/>
          </a:xfrm>
          <a:prstGeom prst="rect">
            <a:avLst/>
          </a:prstGeom>
          <a:ln w="12700">
            <a:miter lim="400000"/>
          </a:ln>
          <a:extLst>
            <a:ext uri="{C572A759-6A51-4108-AA02-DFA0A04FC94B}">
              <ma14:wrappingTextBoxFlag xmlns="" xmlns:ma14="http://schemas.microsoft.com/office/mac/drawingml/2011/main" val="1"/>
            </a:ext>
          </a:extLst>
        </p:spPr>
        <p:txBody>
          <a:bodyPr wrap="square" lIns="67733" tIns="67733" rIns="67733" bIns="67733" anchor="ctr">
            <a:spAutoFit/>
          </a:bodyPr>
          <a:lstStyle/>
          <a:p>
            <a:pPr algn="l">
              <a:lnSpc>
                <a:spcPct val="110000"/>
              </a:lnSpc>
              <a:defRPr sz="10600">
                <a:solidFill>
                  <a:srgbClr val="424242"/>
                </a:solidFill>
                <a:latin typeface="+mj-lt"/>
                <a:ea typeface="+mj-ea"/>
                <a:cs typeface="+mj-cs"/>
                <a:sym typeface="Helvetica Neue Thin"/>
              </a:defRPr>
            </a:pPr>
            <a:r>
              <a:rPr dirty="0"/>
              <a:t>List&lt;E&gt; </a:t>
            </a:r>
            <a:r>
              <a:rPr dirty="0" err="1"/>
              <a:t>subList</a:t>
            </a:r>
            <a:r>
              <a:rPr dirty="0"/>
              <a:t>(</a:t>
            </a:r>
            <a:r>
              <a:rPr dirty="0" err="1"/>
              <a:t>int</a:t>
            </a:r>
            <a:r>
              <a:rPr dirty="0"/>
              <a:t> </a:t>
            </a:r>
            <a:r>
              <a:rPr dirty="0" err="1"/>
              <a:t>fromIndex</a:t>
            </a:r>
            <a:r>
              <a:rPr dirty="0"/>
              <a:t>, </a:t>
            </a:r>
            <a:r>
              <a:rPr dirty="0" err="1"/>
              <a:t>int</a:t>
            </a:r>
            <a:r>
              <a:rPr dirty="0"/>
              <a:t> </a:t>
            </a:r>
            <a:r>
              <a:rPr dirty="0" err="1"/>
              <a:t>toIndex</a:t>
            </a:r>
            <a:r>
              <a:rPr dirty="0"/>
              <a:t>) </a:t>
            </a:r>
          </a:p>
          <a:p>
            <a:pPr algn="l">
              <a:lnSpc>
                <a:spcPct val="110000"/>
              </a:lnSpc>
              <a:defRPr sz="10600">
                <a:solidFill>
                  <a:srgbClr val="424242"/>
                </a:solidFill>
                <a:latin typeface="+mj-lt"/>
                <a:ea typeface="+mj-ea"/>
                <a:cs typeface="+mj-cs"/>
                <a:sym typeface="Helvetica Neue Thin"/>
              </a:defRPr>
            </a:pPr>
            <a:r>
              <a:rPr dirty="0"/>
              <a:t>void sort(Comparator&lt;? super E&gt; c)</a:t>
            </a:r>
          </a:p>
        </p:txBody>
      </p:sp>
      <p:sp>
        <p:nvSpPr>
          <p:cNvPr id="2" name="TextBox 1"/>
          <p:cNvSpPr txBox="1"/>
          <p:nvPr/>
        </p:nvSpPr>
        <p:spPr>
          <a:xfrm>
            <a:off x="7359372" y="11787046"/>
            <a:ext cx="17894855" cy="3553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Last but not least, </a:t>
            </a:r>
            <a:endParaRPr lang="en-US" b="1" dirty="0" smtClean="0"/>
          </a:p>
          <a:p>
            <a:r>
              <a:rPr lang="en-US" b="1" dirty="0" smtClean="0"/>
              <a:t>the </a:t>
            </a:r>
            <a:r>
              <a:rPr lang="en-US" b="1" dirty="0"/>
              <a:t>sort method sorts the list following </a:t>
            </a:r>
            <a:endParaRPr lang="en-US" b="1" dirty="0" smtClean="0"/>
          </a:p>
          <a:p>
            <a:r>
              <a:rPr lang="en-US" b="1" dirty="0" smtClean="0"/>
              <a:t>the </a:t>
            </a:r>
            <a:r>
              <a:rPr lang="en-US" b="1" dirty="0"/>
              <a:t>order of the given Comparator</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684"/>
                                        </p:tgtEl>
                                        <p:attrNameLst>
                                          <p:attrName>style.visibility</p:attrName>
                                        </p:attrNameLst>
                                      </p:cBhvr>
                                      <p:to>
                                        <p:strVal val="visible"/>
                                      </p:to>
                                    </p:set>
                                    <p:animEffect transition="in" filter="dissolve">
                                      <p:cBhvr>
                                        <p:cTn id="7" dur="499"/>
                                        <p:tgtEl>
                                          <p:spTgt spid="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4" grpId="1" animBg="1" advAuto="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 name="Shape 691"/>
          <p:cNvSpPr>
            <a:spLocks noGrp="1"/>
          </p:cNvSpPr>
          <p:nvPr>
            <p:ph type="title"/>
          </p:nvPr>
        </p:nvSpPr>
        <p:spPr>
          <a:xfrm>
            <a:off x="9783677" y="7061199"/>
            <a:ext cx="12944646" cy="6197602"/>
          </a:xfrm>
          <a:prstGeom prst="rect">
            <a:avLst/>
          </a:prstGeom>
        </p:spPr>
        <p:txBody>
          <a:bodyPr/>
          <a:lstStyle/>
          <a:p>
            <a:pPr algn="l" defTabSz="917222">
              <a:defRPr sz="12300"/>
            </a:pPr>
            <a:r>
              <a:rPr dirty="0"/>
              <a:t>Copyright © </a:t>
            </a:r>
            <a:r>
              <a:rPr dirty="0" smtClean="0"/>
              <a:t>201</a:t>
            </a:r>
            <a:r>
              <a:rPr lang="en-US" dirty="0" smtClean="0"/>
              <a:t>6</a:t>
            </a:r>
            <a:r>
              <a:rPr dirty="0" smtClean="0"/>
              <a:t> </a:t>
            </a:r>
            <a:r>
              <a:rPr dirty="0"/>
              <a:t/>
            </a:r>
            <a:br>
              <a:rPr dirty="0"/>
            </a:br>
            <a:r>
              <a:rPr dirty="0"/>
              <a:t>Marcus Biel</a:t>
            </a:r>
            <a:br>
              <a:rPr dirty="0"/>
            </a:br>
            <a:r>
              <a:rPr dirty="0"/>
              <a:t>All rights reserved</a:t>
            </a: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Shape 308"/>
          <p:cNvSpPr/>
          <p:nvPr/>
        </p:nvSpPr>
        <p:spPr>
          <a:xfrm>
            <a:off x="13171484" y="3512966"/>
            <a:ext cx="6169032" cy="3692868"/>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p>
            <a:pPr algn="l">
              <a:lnSpc>
                <a:spcPct val="120000"/>
              </a:lnSpc>
              <a:defRPr sz="10600">
                <a:solidFill>
                  <a:srgbClr val="424242"/>
                </a:solidFill>
                <a:latin typeface="+mj-lt"/>
                <a:ea typeface="+mj-ea"/>
                <a:cs typeface="+mj-cs"/>
                <a:sym typeface="Helvetica Neue Thin"/>
              </a:defRPr>
            </a:pPr>
            <a:r>
              <a:t>Size</a:t>
            </a:r>
            <a:br/>
            <a:r>
              <a:t>Capacity</a:t>
            </a:r>
          </a:p>
        </p:txBody>
      </p:sp>
      <p:sp>
        <p:nvSpPr>
          <p:cNvPr id="310" name="Shape 310"/>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a:t>Terminology</a:t>
            </a:r>
          </a:p>
        </p:txBody>
      </p:sp>
      <p:sp>
        <p:nvSpPr>
          <p:cNvPr id="2" name="TextBox 1"/>
          <p:cNvSpPr txBox="1"/>
          <p:nvPr/>
        </p:nvSpPr>
        <p:spPr>
          <a:xfrm>
            <a:off x="442554" y="10174145"/>
            <a:ext cx="28909089" cy="3553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smtClean="0"/>
              <a:t>Before continuing, </a:t>
            </a:r>
          </a:p>
          <a:p>
            <a:r>
              <a:rPr lang="en-US" b="1" dirty="0" smtClean="0"/>
              <a:t>let </a:t>
            </a:r>
            <a:r>
              <a:rPr lang="en-US" b="1" dirty="0"/>
              <a:t>me introduce you to two different terms which are important </a:t>
            </a:r>
            <a:endParaRPr lang="en-US" b="1" dirty="0" smtClean="0"/>
          </a:p>
          <a:p>
            <a:r>
              <a:rPr lang="en-US" b="1" dirty="0" smtClean="0"/>
              <a:t>to </a:t>
            </a:r>
            <a:r>
              <a:rPr lang="en-US" b="1" dirty="0"/>
              <a:t>understand in context with </a:t>
            </a:r>
            <a:r>
              <a:rPr lang="en-US" b="1" dirty="0" err="1"/>
              <a:t>ArrayList</a:t>
            </a:r>
            <a:r>
              <a:rPr lang="en-US" b="1" dirty="0"/>
              <a:t>: Size and capacity</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Shape 314"/>
          <p:cNvSpPr/>
          <p:nvPr/>
        </p:nvSpPr>
        <p:spPr>
          <a:xfrm>
            <a:off x="13171484" y="3512966"/>
            <a:ext cx="2919887"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315" name="Shape 315"/>
          <p:cNvSpPr/>
          <p:nvPr/>
        </p:nvSpPr>
        <p:spPr>
          <a:xfrm>
            <a:off x="13171484" y="3512966"/>
            <a:ext cx="5529255" cy="3692868"/>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p>
            <a:pPr algn="l">
              <a:lnSpc>
                <a:spcPct val="120000"/>
              </a:lnSpc>
              <a:defRPr sz="10600">
                <a:solidFill>
                  <a:srgbClr val="424242"/>
                </a:solidFill>
                <a:latin typeface="+mj-lt"/>
                <a:ea typeface="+mj-ea"/>
                <a:cs typeface="+mj-cs"/>
                <a:sym typeface="Helvetica Neue Thin"/>
              </a:defRPr>
            </a:pPr>
            <a:r>
              <a:t>Size</a:t>
            </a:r>
            <a:br/>
            <a:r>
              <a:t>Capacity</a:t>
            </a:r>
          </a:p>
        </p:txBody>
      </p:sp>
      <p:sp>
        <p:nvSpPr>
          <p:cNvPr id="317" name="Shape 317"/>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a:t>Terminology</a:t>
            </a:r>
          </a:p>
        </p:txBody>
      </p:sp>
      <p:sp>
        <p:nvSpPr>
          <p:cNvPr id="2" name="TextBox 1"/>
          <p:cNvSpPr txBox="1"/>
          <p:nvPr/>
        </p:nvSpPr>
        <p:spPr>
          <a:xfrm>
            <a:off x="1007901" y="10184733"/>
            <a:ext cx="28540397"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Size is the number of elements the </a:t>
            </a:r>
            <a:r>
              <a:rPr lang="en-US" b="1" dirty="0" err="1"/>
              <a:t>ArrayList</a:t>
            </a:r>
            <a:r>
              <a:rPr lang="en-US" b="1" dirty="0"/>
              <a:t> currently holds. </a:t>
            </a:r>
            <a:endParaRPr lang="en-US" b="1" dirty="0" smtClean="0"/>
          </a:p>
          <a:p>
            <a:r>
              <a:rPr lang="en-US" b="1" dirty="0" smtClean="0"/>
              <a:t>For </a:t>
            </a:r>
            <a:r>
              <a:rPr lang="en-US" b="1" dirty="0"/>
              <a:t>every element you add to the list, the size will grow by one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314"/>
                                        </p:tgtEl>
                                        <p:attrNameLst>
                                          <p:attrName>style.visibility</p:attrName>
                                        </p:attrNameLst>
                                      </p:cBhvr>
                                      <p:to>
                                        <p:strVal val="visible"/>
                                      </p:to>
                                    </p:set>
                                    <p:animEffect transition="in" filter="dissolve">
                                      <p:cBhvr>
                                        <p:cTn id="7" dur="499"/>
                                        <p:tgtEl>
                                          <p:spTgt spid="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Shape 321"/>
          <p:cNvSpPr/>
          <p:nvPr/>
        </p:nvSpPr>
        <p:spPr>
          <a:xfrm>
            <a:off x="13171484" y="5654221"/>
            <a:ext cx="5529255"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322" name="Shape 322"/>
          <p:cNvSpPr/>
          <p:nvPr/>
        </p:nvSpPr>
        <p:spPr>
          <a:xfrm>
            <a:off x="13171484" y="3512966"/>
            <a:ext cx="5529255" cy="3692868"/>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p>
            <a:pPr algn="l">
              <a:lnSpc>
                <a:spcPct val="120000"/>
              </a:lnSpc>
              <a:defRPr sz="10600">
                <a:solidFill>
                  <a:srgbClr val="424242"/>
                </a:solidFill>
                <a:latin typeface="+mj-lt"/>
                <a:ea typeface="+mj-ea"/>
                <a:cs typeface="+mj-cs"/>
                <a:sym typeface="Helvetica Neue Thin"/>
              </a:defRPr>
            </a:pPr>
            <a:r>
              <a:t>Size</a:t>
            </a:r>
            <a:br/>
            <a:r>
              <a:t>Capacity</a:t>
            </a:r>
          </a:p>
        </p:txBody>
      </p:sp>
      <p:sp>
        <p:nvSpPr>
          <p:cNvPr id="324" name="Shape 324"/>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a:t>Terminology</a:t>
            </a:r>
          </a:p>
        </p:txBody>
      </p:sp>
      <p:sp>
        <p:nvSpPr>
          <p:cNvPr id="2" name="TextBox 1"/>
          <p:cNvSpPr txBox="1"/>
          <p:nvPr/>
        </p:nvSpPr>
        <p:spPr>
          <a:xfrm>
            <a:off x="5608549" y="10222833"/>
            <a:ext cx="20482102" cy="24143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Capacity however is the number of elements </a:t>
            </a:r>
            <a:endParaRPr lang="en-US" b="1" dirty="0" smtClean="0"/>
          </a:p>
          <a:p>
            <a:r>
              <a:rPr lang="en-US" b="1" dirty="0" smtClean="0"/>
              <a:t>the </a:t>
            </a:r>
            <a:r>
              <a:rPr lang="en-US" b="1" dirty="0"/>
              <a:t>currently underlying Array can hold</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321"/>
                                        </p:tgtEl>
                                        <p:attrNameLst>
                                          <p:attrName>style.visibility</p:attrName>
                                        </p:attrNameLst>
                                      </p:cBhvr>
                                      <p:to>
                                        <p:strVal val="visible"/>
                                      </p:to>
                                    </p:set>
                                    <p:animEffect transition="in" filter="dissolve">
                                      <p:cBhvr>
                                        <p:cTn id="7" dur="499"/>
                                        <p:tgtEl>
                                          <p:spTgt spid="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 grpId="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a:spLocks noGrp="1"/>
          </p:cNvSpPr>
          <p:nvPr>
            <p:ph type="title"/>
          </p:nvPr>
        </p:nvSpPr>
        <p:spPr>
          <a:xfrm>
            <a:off x="2252132" y="38099"/>
            <a:ext cx="28007737" cy="3048001"/>
          </a:xfrm>
          <a:prstGeom prst="rect">
            <a:avLst/>
          </a:prstGeom>
        </p:spPr>
        <p:txBody>
          <a:bodyPr anchor="t"/>
          <a:lstStyle>
            <a:lvl1pPr>
              <a:defRPr sz="14600" spc="291">
                <a:solidFill>
                  <a:srgbClr val="059EE4"/>
                </a:solidFill>
              </a:defRPr>
            </a:lvl1pPr>
          </a:lstStyle>
          <a:p>
            <a:r>
              <a:rPr dirty="0"/>
              <a:t>Terminology</a:t>
            </a:r>
          </a:p>
        </p:txBody>
      </p:sp>
      <p:sp>
        <p:nvSpPr>
          <p:cNvPr id="330" name="Shape 330"/>
          <p:cNvSpPr/>
          <p:nvPr/>
        </p:nvSpPr>
        <p:spPr>
          <a:xfrm>
            <a:off x="13171484" y="5654221"/>
            <a:ext cx="5529255" cy="1739761"/>
          </a:xfrm>
          <a:prstGeom prst="rect">
            <a:avLst/>
          </a:prstGeom>
          <a:solidFill>
            <a:srgbClr val="FFCA00">
              <a:alpha val="64999"/>
            </a:srgbClr>
          </a:solidFill>
          <a:ln w="12700">
            <a:miter lim="400000"/>
          </a:ln>
        </p:spPr>
        <p:txBody>
          <a:bodyPr lIns="67733" tIns="67733" rIns="67733" bIns="67733" anchor="ctr"/>
          <a:lstStyle/>
          <a:p>
            <a:pPr>
              <a:defRPr sz="4600">
                <a:solidFill>
                  <a:srgbClr val="FFFFFF"/>
                </a:solidFill>
              </a:defRPr>
            </a:pPr>
            <a:endParaRPr/>
          </a:p>
        </p:txBody>
      </p:sp>
      <p:sp>
        <p:nvSpPr>
          <p:cNvPr id="331" name="Shape 331"/>
          <p:cNvSpPr/>
          <p:nvPr/>
        </p:nvSpPr>
        <p:spPr>
          <a:xfrm>
            <a:off x="13171484" y="3512966"/>
            <a:ext cx="5529255" cy="3692868"/>
          </a:xfrm>
          <a:prstGeom prst="rect">
            <a:avLst/>
          </a:prstGeom>
          <a:ln w="12700">
            <a:miter lim="400000"/>
          </a:ln>
          <a:extLst>
            <a:ext uri="{C572A759-6A51-4108-AA02-DFA0A04FC94B}">
              <ma14:wrappingTextBoxFlag xmlns="" xmlns:ma14="http://schemas.microsoft.com/office/mac/drawingml/2011/main" val="1"/>
            </a:ext>
          </a:extLst>
        </p:spPr>
        <p:txBody>
          <a:bodyPr lIns="67733" tIns="67733" rIns="67733" bIns="67733" anchor="ctr">
            <a:spAutoFit/>
          </a:bodyPr>
          <a:lstStyle/>
          <a:p>
            <a:pPr algn="l">
              <a:lnSpc>
                <a:spcPct val="120000"/>
              </a:lnSpc>
              <a:defRPr sz="10600">
                <a:solidFill>
                  <a:srgbClr val="424242"/>
                </a:solidFill>
                <a:latin typeface="+mj-lt"/>
                <a:ea typeface="+mj-ea"/>
                <a:cs typeface="+mj-cs"/>
                <a:sym typeface="Helvetica Neue Thin"/>
              </a:defRPr>
            </a:pPr>
            <a:r>
              <a:t>Size</a:t>
            </a:r>
            <a:br/>
            <a:r>
              <a:t>Capacity</a:t>
            </a:r>
          </a:p>
        </p:txBody>
      </p:sp>
      <p:sp>
        <p:nvSpPr>
          <p:cNvPr id="2" name="TextBox 1"/>
          <p:cNvSpPr txBox="1"/>
          <p:nvPr/>
        </p:nvSpPr>
        <p:spPr>
          <a:xfrm>
            <a:off x="2813112" y="10191074"/>
            <a:ext cx="25539576" cy="58306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r>
              <a:rPr lang="en-US" b="1" dirty="0"/>
              <a:t>The capacity of the </a:t>
            </a:r>
            <a:r>
              <a:rPr lang="en-US" b="1" dirty="0" err="1"/>
              <a:t>ArrayList</a:t>
            </a:r>
            <a:r>
              <a:rPr lang="en-US" b="1" dirty="0"/>
              <a:t> grows in intervals. </a:t>
            </a:r>
            <a:endParaRPr lang="en-US" b="1" dirty="0" smtClean="0"/>
          </a:p>
          <a:p>
            <a:r>
              <a:rPr lang="en-US" b="1" dirty="0" smtClean="0"/>
              <a:t>The </a:t>
            </a:r>
            <a:r>
              <a:rPr lang="en-US" b="1" dirty="0" err="1"/>
              <a:t>ArrayList</a:t>
            </a:r>
            <a:r>
              <a:rPr lang="en-US" b="1" dirty="0"/>
              <a:t> starts with an initial capacity. </a:t>
            </a:r>
            <a:endParaRPr lang="en-US" b="1" dirty="0" smtClean="0"/>
          </a:p>
          <a:p>
            <a:r>
              <a:rPr lang="en-US" b="1" dirty="0" smtClean="0"/>
              <a:t>Every </a:t>
            </a:r>
            <a:r>
              <a:rPr lang="en-US" b="1" dirty="0"/>
              <a:t>time you exceed the capacity of the Array, </a:t>
            </a:r>
            <a:endParaRPr lang="en-US" b="1" dirty="0" smtClean="0"/>
          </a:p>
          <a:p>
            <a:r>
              <a:rPr lang="en-US" b="1" dirty="0" smtClean="0"/>
              <a:t>the </a:t>
            </a:r>
            <a:r>
              <a:rPr lang="en-US" b="1" dirty="0" err="1"/>
              <a:t>ArrayList</a:t>
            </a:r>
            <a:r>
              <a:rPr lang="en-US" b="1" dirty="0"/>
              <a:t> copies the data over to a new Array that is </a:t>
            </a:r>
            <a:endParaRPr lang="en-US" b="1" dirty="0" smtClean="0"/>
          </a:p>
          <a:p>
            <a:r>
              <a:rPr lang="en-US" b="1" dirty="0" smtClean="0"/>
              <a:t>about </a:t>
            </a:r>
            <a:r>
              <a:rPr lang="en-US" b="1" dirty="0"/>
              <a:t>fifty percent larger than the previous one</a:t>
            </a:r>
            <a:r>
              <a:rPr lang="en-US" b="1" dirty="0" smtClean="0"/>
              <a:t>.</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Ray">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44A3FC"/>
      </a:hlink>
      <a:folHlink>
        <a:srgbClr val="FF00FF"/>
      </a:folHlink>
    </a:clrScheme>
    <a:fontScheme name="White">
      <a:majorFont>
        <a:latin typeface="Helvetica Neue Thin"/>
        <a:ea typeface="Helvetica Neue Thin"/>
        <a:cs typeface="Helvetica Neue Thin"/>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67733" tIns="67733" rIns="67733" bIns="67733"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4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7733" tIns="67733" rIns="67733" bIns="67733"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Thin"/>
        <a:ea typeface="Helvetica Neue Thin"/>
        <a:cs typeface="Helvetica Neue Thin"/>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67733" tIns="67733" rIns="67733" bIns="67733"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4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7733" tIns="67733" rIns="67733" bIns="67733"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74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300</TotalTime>
  <Words>3284</Words>
  <Application>Microsoft Office PowerPoint</Application>
  <PresentationFormat>Custom</PresentationFormat>
  <Paragraphs>524</Paragraphs>
  <Slides>53</Slides>
  <Notes>53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Helvetica Light</vt:lpstr>
      <vt:lpstr>Helvetica Neue</vt:lpstr>
      <vt:lpstr>Helvetica Neue Light</vt:lpstr>
      <vt:lpstr>Helvetica Neue Thin</vt:lpstr>
      <vt:lpstr>Menlo</vt:lpstr>
      <vt:lpstr>Symbol</vt:lpstr>
      <vt:lpstr>White</vt:lpstr>
      <vt:lpstr>ArrayList</vt:lpstr>
      <vt:lpstr>Collection Interface Hierarchy</vt:lpstr>
      <vt:lpstr>Collection Interface Hierarchy</vt:lpstr>
      <vt:lpstr>Collection Interface Hierarchy</vt:lpstr>
      <vt:lpstr>Collection Interface Hierarchy</vt:lpstr>
      <vt:lpstr>Terminology</vt:lpstr>
      <vt:lpstr>Terminology</vt:lpstr>
      <vt:lpstr>Terminology</vt:lpstr>
      <vt:lpstr>Terminology</vt:lpstr>
      <vt:lpstr>ArrayList Capacity</vt:lpstr>
      <vt:lpstr>ArrayList Capacity</vt:lpstr>
      <vt:lpstr>ArrayList Capacity</vt:lpstr>
      <vt:lpstr>ArrayList Capacity</vt:lpstr>
      <vt:lpstr>ArrayList Capacity</vt:lpstr>
      <vt:lpstr>ArrayList Capacity</vt:lpstr>
      <vt:lpstr>ArrayList Capacity</vt:lpstr>
      <vt:lpstr>ArrayList Capacity</vt:lpstr>
      <vt:lpstr>ArrayList Capacity</vt:lpstr>
      <vt:lpstr>ArrayList Capacity</vt:lpstr>
      <vt:lpstr>ArrayList Capacity</vt:lpstr>
      <vt:lpstr>ArrayList</vt:lpstr>
      <vt:lpstr>ArrayList</vt:lpstr>
      <vt:lpstr>ArrayList</vt:lpstr>
      <vt:lpstr>ArrayList</vt:lpstr>
      <vt:lpstr>ArrayList</vt:lpstr>
      <vt:lpstr>ArrayList</vt:lpstr>
      <vt:lpstr>ArrayList</vt:lpstr>
      <vt:lpstr>ArrayList</vt:lpstr>
      <vt:lpstr>ArrayList</vt:lpstr>
      <vt:lpstr>Methods Overview</vt:lpstr>
      <vt:lpstr>Collection Interface Hierarchy</vt:lpstr>
      <vt:lpstr>java.util.Collection</vt:lpstr>
      <vt:lpstr>java.util.Collection</vt:lpstr>
      <vt:lpstr>java.util.Collection</vt:lpstr>
      <vt:lpstr>java.util.Collection</vt:lpstr>
      <vt:lpstr>java.util.Collection</vt:lpstr>
      <vt:lpstr>java.util.Collection</vt:lpstr>
      <vt:lpstr>java.util.Collection</vt:lpstr>
      <vt:lpstr>java.util.Collection</vt:lpstr>
      <vt:lpstr>java.util.Collection</vt:lpstr>
      <vt:lpstr>java.util.Collection</vt:lpstr>
      <vt:lpstr>java.util.Collection</vt:lpstr>
      <vt:lpstr>java.util.Collection</vt:lpstr>
      <vt:lpstr>Collection Interface Hierarchy</vt:lpstr>
      <vt:lpstr>java.util.List</vt:lpstr>
      <vt:lpstr>java.util.List</vt:lpstr>
      <vt:lpstr>java.util.List</vt:lpstr>
      <vt:lpstr>java.util.List</vt:lpstr>
      <vt:lpstr>java.util.List</vt:lpstr>
      <vt:lpstr>java.util.List</vt:lpstr>
      <vt:lpstr>java.util.List</vt:lpstr>
      <vt:lpstr>java.util.List</vt:lpstr>
      <vt:lpstr>Copyright © 2016  Marcus Biel All rights reserved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ArrayList</dc:title>
  <dc:creator>Rayhan Rahman</dc:creator>
  <cp:lastModifiedBy>Rayhan Rahman</cp:lastModifiedBy>
  <cp:revision>63</cp:revision>
  <dcterms:modified xsi:type="dcterms:W3CDTF">2016-01-31T16:22:43Z</dcterms:modified>
</cp:coreProperties>
</file>