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xfrm>
            <a:off x="666750" y="1719262"/>
            <a:ext cx="7810500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defTabSz="412750">
              <a:defRPr sz="5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Shape 108"/>
          <p:cNvSpPr/>
          <p:nvPr>
            <p:ph type="body" sz="quarter" idx="1"/>
          </p:nvPr>
        </p:nvSpPr>
        <p:spPr>
          <a:xfrm>
            <a:off x="666750" y="3509962"/>
            <a:ext cx="7810500" cy="595313"/>
          </a:xfrm>
          <a:prstGeom prst="rect">
            <a:avLst/>
          </a:prstGeom>
        </p:spPr>
        <p:txBody>
          <a:bodyPr lIns="19050" tIns="19050" rIns="19050" bIns="19050"/>
          <a:lstStyle>
            <a:lvl1pPr marL="0" indent="0" algn="ctr" defTabSz="412750">
              <a:spcBef>
                <a:spcPts val="0"/>
              </a:spcBef>
              <a:buSzTx/>
              <a:buFontTx/>
              <a:buNone/>
              <a:defRPr sz="20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 defTabSz="412750">
              <a:spcBef>
                <a:spcPts val="0"/>
              </a:spcBef>
              <a:buSzTx/>
              <a:buFontTx/>
              <a:buNone/>
              <a:defRPr sz="20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 defTabSz="412750">
              <a:spcBef>
                <a:spcPts val="0"/>
              </a:spcBef>
              <a:buSzTx/>
              <a:buFontTx/>
              <a:buNone/>
              <a:defRPr sz="20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 defTabSz="412750">
              <a:spcBef>
                <a:spcPts val="0"/>
              </a:spcBef>
              <a:buSzTx/>
              <a:buFontTx/>
              <a:buNone/>
              <a:defRPr sz="20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 defTabSz="412750">
              <a:spcBef>
                <a:spcPts val="0"/>
              </a:spcBef>
              <a:buSzTx/>
              <a:buFontTx/>
              <a:buNone/>
              <a:defRPr sz="20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hape 109"/>
          <p:cNvSpPr/>
          <p:nvPr>
            <p:ph type="sldNum" sz="quarter" idx="2"/>
          </p:nvPr>
        </p:nvSpPr>
        <p:spPr>
          <a:xfrm>
            <a:off x="4459484" y="5762625"/>
            <a:ext cx="220270" cy="215900"/>
          </a:xfrm>
          <a:prstGeom prst="rect">
            <a:avLst/>
          </a:prstGeom>
        </p:spPr>
        <p:txBody>
          <a:bodyPr wrap="none" lIns="19050" tIns="19050" rIns="19050" bIns="19050" anchor="t"/>
          <a:lstStyle>
            <a:lvl1pPr algn="ctr" defTabSz="412750">
              <a:defRPr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1" name="Shape 81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hape 8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pPr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C000"/>
                </a:solidFill>
              </a:rPr>
              <a:t>Hexagonal Architecture</a:t>
            </a:r>
          </a:p>
        </p:txBody>
      </p:sp>
      <p:sp>
        <p:nvSpPr>
          <p:cNvPr id="119" name="Shape 119"/>
          <p:cNvSpPr/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00B0F0"/>
                </a:solidFill>
              </a:rPr>
              <a:t>Marcus Biel</a:t>
            </a:r>
            <a:br>
              <a:rPr>
                <a:solidFill>
                  <a:srgbClr val="00B0F0"/>
                </a:solidFill>
              </a:rPr>
            </a:br>
            <a:r>
              <a:rPr sz="2000">
                <a:solidFill>
                  <a:srgbClr val="00B0F0"/>
                </a:solidFill>
              </a:rPr>
              <a:t>Software Craftsman</a:t>
            </a:r>
            <a:br>
              <a:rPr sz="2000">
                <a:solidFill>
                  <a:srgbClr val="00B0F0"/>
                </a:solidFill>
              </a:rPr>
            </a:br>
            <a:r>
              <a:rPr sz="2000">
                <a:solidFill>
                  <a:srgbClr val="00B0F0"/>
                </a:solidFill>
              </a:rPr>
              <a:t>www.marcus-biel.com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C000"/>
                </a:solidFill>
              </a:rPr>
              <a:t>Domain</a:t>
            </a:r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9470" indent="-339470" defTabSz="905255">
              <a:lnSpc>
                <a:spcPct val="90000"/>
              </a:lnSpc>
              <a:buSzTx/>
              <a:buNone/>
              <a:defRPr sz="3168"/>
            </a:pPr>
            <a:r>
              <a:rPr>
                <a:solidFill>
                  <a:srgbClr val="CC7832"/>
                </a:solidFill>
              </a:rPr>
              <a:t>public class </a:t>
            </a:r>
            <a:r>
              <a:rPr>
                <a:solidFill>
                  <a:srgbClr val="A9B7C6"/>
                </a:solidFill>
              </a:rPr>
              <a:t>Car </a:t>
            </a:r>
            <a:r>
              <a:rPr>
                <a:solidFill>
                  <a:srgbClr val="CC7832"/>
                </a:solidFill>
              </a:rPr>
              <a:t>implements</a:t>
            </a:r>
            <a:r>
              <a:rPr>
                <a:solidFill>
                  <a:srgbClr val="A9B7C6"/>
                </a:solidFill>
              </a:rPr>
              <a:t> Domain {</a:t>
            </a:r>
            <a:endParaRPr>
              <a:solidFill>
                <a:srgbClr val="A9B7C6"/>
              </a:solidFill>
            </a:endParaRPr>
          </a:p>
          <a:p>
            <a:pPr marL="339470" indent="-339470" defTabSz="905255">
              <a:lnSpc>
                <a:spcPct val="90000"/>
              </a:lnSpc>
              <a:buSzTx/>
              <a:buNone/>
              <a:defRPr sz="3168"/>
            </a:pPr>
            <a:endParaRPr>
              <a:solidFill>
                <a:srgbClr val="A9B7C6"/>
              </a:solidFill>
            </a:endParaRPr>
          </a:p>
          <a:p>
            <a:pPr marL="339470" indent="-339470" defTabSz="905255">
              <a:lnSpc>
                <a:spcPct val="90000"/>
              </a:lnSpc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	public void </a:t>
            </a:r>
            <a:r>
              <a:rPr>
                <a:solidFill>
                  <a:srgbClr val="FFC66D"/>
                </a:solidFill>
              </a:rPr>
              <a:t>drive</a:t>
            </a:r>
            <a:r>
              <a:rPr>
                <a:solidFill>
                  <a:srgbClr val="A9B7C6"/>
                </a:solidFill>
              </a:rPr>
              <a:t>(Gear gear) {</a:t>
            </a:r>
            <a:endParaRPr>
              <a:solidFill>
                <a:srgbClr val="A9B7C6"/>
              </a:solidFill>
            </a:endParaRPr>
          </a:p>
          <a:p>
            <a:pPr marL="339470" indent="-339470" defTabSz="905255">
              <a:lnSpc>
                <a:spcPct val="90000"/>
              </a:lnSpc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		if(isNotAllAllowed(gear){</a:t>
            </a:r>
            <a:endParaRPr>
              <a:solidFill>
                <a:srgbClr val="A9B7C6"/>
              </a:solidFill>
            </a:endParaRPr>
          </a:p>
          <a:p>
            <a:pPr marL="339470" indent="-339470" defTabSz="905255">
              <a:lnSpc>
                <a:spcPct val="90000"/>
              </a:lnSpc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			</a:t>
            </a:r>
            <a:r>
              <a:rPr>
                <a:solidFill>
                  <a:srgbClr val="CC7832"/>
                </a:solidFill>
              </a:rPr>
              <a:t>throw new </a:t>
            </a:r>
            <a:r>
              <a:rPr>
                <a:solidFill>
                  <a:srgbClr val="A9B7C6"/>
                </a:solidFill>
              </a:rPr>
              <a:t>InvalidGearException()</a:t>
            </a:r>
            <a:r>
              <a:rPr>
                <a:solidFill>
                  <a:srgbClr val="CC7832"/>
                </a:solidFill>
              </a:rPr>
              <a:t>;</a:t>
            </a:r>
            <a:endParaRPr>
              <a:solidFill>
                <a:srgbClr val="CC7832"/>
              </a:solidFill>
            </a:endParaRPr>
          </a:p>
          <a:p>
            <a:pPr marL="339470" indent="-339470" defTabSz="905255">
              <a:lnSpc>
                <a:spcPct val="90000"/>
              </a:lnSpc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		}</a:t>
            </a:r>
            <a:endParaRPr>
              <a:solidFill>
                <a:srgbClr val="A9B7C6"/>
              </a:solidFill>
            </a:endParaRPr>
          </a:p>
          <a:p>
            <a:pPr marL="339470" indent="-339470" defTabSz="905255">
              <a:lnSpc>
                <a:spcPct val="90000"/>
              </a:lnSpc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	}</a:t>
            </a:r>
            <a:endParaRPr>
              <a:solidFill>
                <a:srgbClr val="A9B7C6"/>
              </a:solidFill>
            </a:endParaRPr>
          </a:p>
          <a:p>
            <a:pPr marL="339470" indent="-339470" defTabSz="905255">
              <a:lnSpc>
                <a:spcPct val="90000"/>
              </a:lnSpc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C000"/>
                </a:solidFill>
              </a:rPr>
              <a:t>Ports</a:t>
            </a:r>
          </a:p>
        </p:txBody>
      </p:sp>
      <p:pic>
        <p:nvPicPr>
          <p:cNvPr id="149" name="image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1872456"/>
            <a:ext cx="7620000" cy="39814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C000"/>
                </a:solidFill>
              </a:rPr>
              <a:t>Ports &amp; Adapters</a:t>
            </a:r>
          </a:p>
        </p:txBody>
      </p:sp>
      <p:pic>
        <p:nvPicPr>
          <p:cNvPr id="152" name="image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1872456"/>
            <a:ext cx="7620000" cy="39814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C000"/>
                </a:solidFill>
              </a:rPr>
              <a:t>Use Case</a:t>
            </a:r>
          </a:p>
        </p:txBody>
      </p:sp>
      <p:pic>
        <p:nvPicPr>
          <p:cNvPr id="155" name="image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83767" y="1556791"/>
            <a:ext cx="4152015" cy="40346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C000"/>
                </a:solidFill>
              </a:rPr>
              <a:t>The Hexagon</a:t>
            </a:r>
          </a:p>
        </p:txBody>
      </p:sp>
      <p:pic>
        <p:nvPicPr>
          <p:cNvPr id="158" name="image2.png" descr="hexagonal_architectur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3892" y="1600200"/>
            <a:ext cx="5236216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1" name="image1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0688" y="186737"/>
            <a:ext cx="9164688" cy="61074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A9B7C6"/>
                </a:solidFill>
              </a:defRPr>
            </a:pP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rPr>
                <a:solidFill>
                  <a:srgbClr val="CC7832"/>
                </a:solidFill>
              </a:rPr>
              <a:t>public interface </a:t>
            </a:r>
            <a:r>
              <a:rPr>
                <a:solidFill>
                  <a:srgbClr val="A9B7C6"/>
                </a:solidFill>
              </a:rPr>
              <a:t>CommandBus {</a:t>
            </a:r>
            <a:endParaRPr>
              <a:solidFill>
                <a:srgbClr val="A9B7C6"/>
              </a:solidFill>
            </a:endParaRPr>
          </a:p>
          <a:p>
            <a:pPr>
              <a:buSzTx/>
              <a:buNone/>
            </a:pPr>
            <a:endParaRPr>
              <a:solidFill>
                <a:srgbClr val="A9B7C6"/>
              </a:solidFill>
            </a:endParaRPr>
          </a:p>
          <a:p>
            <a:pPr>
              <a:buSzTx/>
              <a:buNone/>
            </a:pPr>
            <a:r>
              <a:rPr>
                <a:solidFill>
                  <a:srgbClr val="A9B7C6"/>
                </a:solidFill>
              </a:rPr>
              <a:t>	void </a:t>
            </a:r>
            <a:r>
              <a:rPr>
                <a:solidFill>
                  <a:srgbClr val="FFC66D"/>
                </a:solidFill>
              </a:rPr>
              <a:t>execute</a:t>
            </a:r>
            <a:r>
              <a:rPr>
                <a:solidFill>
                  <a:srgbClr val="A9B7C6"/>
                </a:solidFill>
              </a:rPr>
              <a:t>(Command command)</a:t>
            </a:r>
            <a:r>
              <a:rPr>
                <a:solidFill>
                  <a:srgbClr val="CC7832"/>
                </a:solidFill>
              </a:rPr>
              <a:t>;</a:t>
            </a:r>
            <a:endParaRPr>
              <a:solidFill>
                <a:srgbClr val="CC7832"/>
              </a:solidFill>
            </a:endParaRPr>
          </a:p>
          <a:p>
            <a:pPr>
              <a:buSzTx/>
              <a:buNone/>
            </a:pPr>
            <a:endParaRPr>
              <a:solidFill>
                <a:srgbClr val="A9B7C6"/>
              </a:solidFill>
            </a:endParaRPr>
          </a:p>
          <a:p>
            <a:pPr>
              <a:buSzTx/>
              <a:buNone/>
            </a:pPr>
            <a:r>
              <a:rPr>
                <a:solidFill>
                  <a:srgbClr val="A9B7C6"/>
                </a:solidFill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A9B7C6"/>
                </a:solidFill>
              </a:defRPr>
            </a:pP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sz="3000"/>
            </a:pPr>
            <a:r>
              <a:rPr>
                <a:solidFill>
                  <a:srgbClr val="CC7832"/>
                </a:solidFill>
              </a:rPr>
              <a:t>public interface </a:t>
            </a:r>
            <a:r>
              <a:rPr>
                <a:solidFill>
                  <a:srgbClr val="A9B7C6"/>
                </a:solidFill>
              </a:rPr>
              <a:t>CommandHandler {</a:t>
            </a:r>
            <a:endParaRPr>
              <a:solidFill>
                <a:srgbClr val="A9B7C6"/>
              </a:solidFill>
            </a:endParaRPr>
          </a:p>
          <a:p>
            <a:pPr>
              <a:buClr>
                <a:srgbClr val="A9B7C6"/>
              </a:buClr>
              <a:defRPr sz="3000"/>
            </a:pPr>
            <a:endParaRPr>
              <a:solidFill>
                <a:srgbClr val="A9B7C6"/>
              </a:solidFill>
            </a:endParaRPr>
          </a:p>
          <a:p>
            <a:pPr>
              <a:buSzTx/>
              <a:buNone/>
              <a:defRPr sz="3000"/>
            </a:pPr>
            <a:r>
              <a:rPr>
                <a:solidFill>
                  <a:srgbClr val="A9B7C6"/>
                </a:solidFill>
              </a:rPr>
              <a:t>		public void </a:t>
            </a:r>
            <a:r>
              <a:rPr>
                <a:solidFill>
                  <a:srgbClr val="FFC66D"/>
                </a:solidFill>
              </a:rPr>
              <a:t>handle</a:t>
            </a:r>
            <a:r>
              <a:rPr>
                <a:solidFill>
                  <a:srgbClr val="A9B7C6"/>
                </a:solidFill>
              </a:rPr>
              <a:t>(Command command)</a:t>
            </a:r>
            <a:r>
              <a:rPr>
                <a:solidFill>
                  <a:srgbClr val="CC7832"/>
                </a:solidFill>
              </a:rPr>
              <a:t>;</a:t>
            </a:r>
            <a:endParaRPr>
              <a:solidFill>
                <a:srgbClr val="CC7832"/>
              </a:solidFill>
            </a:endParaRPr>
          </a:p>
          <a:p>
            <a:pPr>
              <a:buSzTx/>
              <a:buNone/>
              <a:defRPr sz="3000"/>
            </a:pPr>
            <a:r>
              <a:rPr>
                <a:solidFill>
                  <a:srgbClr val="A9B7C6"/>
                </a:solidFill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A9B7C6"/>
                </a:solidFill>
              </a:defRPr>
            </a:pPr>
          </a:p>
        </p:txBody>
      </p:sp>
      <p:sp>
        <p:nvSpPr>
          <p:cNvPr id="170" name="Shape 17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80000"/>
              </a:lnSpc>
              <a:spcBef>
                <a:spcPts val="1400"/>
              </a:spcBef>
              <a:buSzTx/>
              <a:buNone/>
              <a:defRPr sz="2900"/>
            </a:pPr>
            <a:r>
              <a:rPr sz="6100">
                <a:solidFill>
                  <a:srgbClr val="FFC000"/>
                </a:solidFill>
              </a:rPr>
              <a:t>A good architecture </a:t>
            </a:r>
          </a:p>
          <a:p>
            <a:pPr algn="ctr">
              <a:lnSpc>
                <a:spcPct val="80000"/>
              </a:lnSpc>
              <a:spcBef>
                <a:spcPts val="1400"/>
              </a:spcBef>
              <a:buSzTx/>
              <a:buNone/>
              <a:defRPr sz="2900"/>
            </a:pPr>
            <a:r>
              <a:rPr sz="6100">
                <a:solidFill>
                  <a:srgbClr val="FFC000"/>
                </a:solidFill>
              </a:rPr>
              <a:t>maximizes the </a:t>
            </a:r>
          </a:p>
          <a:p>
            <a:pPr algn="ctr">
              <a:lnSpc>
                <a:spcPct val="80000"/>
              </a:lnSpc>
              <a:spcBef>
                <a:spcPts val="1400"/>
              </a:spcBef>
              <a:buSzTx/>
              <a:buNone/>
              <a:defRPr sz="2900"/>
            </a:pPr>
            <a:r>
              <a:rPr sz="6100">
                <a:solidFill>
                  <a:srgbClr val="FFC000"/>
                </a:solidFill>
              </a:rPr>
              <a:t>number of decisions </a:t>
            </a:r>
          </a:p>
          <a:p>
            <a:pPr algn="ctr">
              <a:lnSpc>
                <a:spcPct val="80000"/>
              </a:lnSpc>
              <a:spcBef>
                <a:spcPts val="1400"/>
              </a:spcBef>
              <a:buSzTx/>
              <a:buNone/>
              <a:defRPr sz="2900"/>
            </a:pPr>
            <a:r>
              <a:rPr sz="6100">
                <a:solidFill>
                  <a:srgbClr val="FFC000"/>
                </a:solidFill>
              </a:rPr>
              <a:t>NOT made</a:t>
            </a:r>
            <a:endParaRPr sz="6600">
              <a:solidFill>
                <a:srgbClr val="FFC000"/>
              </a:solidFill>
            </a:endParaRPr>
          </a:p>
          <a:p>
            <a:pPr algn="ctr">
              <a:lnSpc>
                <a:spcPct val="80000"/>
              </a:lnSpc>
              <a:spcBef>
                <a:spcPts val="800"/>
              </a:spcBef>
              <a:buSzTx/>
              <a:buNone/>
              <a:defRPr sz="2900"/>
            </a:pPr>
            <a:r>
              <a:rPr sz="3600">
                <a:solidFill>
                  <a:srgbClr val="A9B7C6"/>
                </a:solidFill>
              </a:rPr>
              <a:t>Robert C. Martin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A9B7C6"/>
                </a:solidFill>
              </a:defRPr>
            </a:pPr>
          </a:p>
        </p:txBody>
      </p:sp>
      <p:sp>
        <p:nvSpPr>
          <p:cNvPr id="173" name="Shape 17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9184" indent="-329184" algn="ctr" defTabSz="877823">
              <a:spcBef>
                <a:spcPts val="1500"/>
              </a:spcBef>
              <a:buSzTx/>
              <a:buNone/>
              <a:defRPr sz="3072"/>
            </a:pPr>
            <a:r>
              <a:rPr sz="6335">
                <a:solidFill>
                  <a:srgbClr val="FFC000"/>
                </a:solidFill>
              </a:rPr>
              <a:t>A good architecture </a:t>
            </a:r>
            <a:endParaRPr sz="6335">
              <a:solidFill>
                <a:srgbClr val="FFC000"/>
              </a:solidFill>
            </a:endParaRPr>
          </a:p>
          <a:p>
            <a:pPr marL="329184" indent="-329184" algn="ctr" defTabSz="877823">
              <a:spcBef>
                <a:spcPts val="1500"/>
              </a:spcBef>
              <a:buSzTx/>
              <a:buNone/>
              <a:defRPr sz="3072"/>
            </a:pPr>
            <a:r>
              <a:rPr sz="6335">
                <a:solidFill>
                  <a:srgbClr val="FFC000"/>
                </a:solidFill>
              </a:rPr>
              <a:t>allows major decisions to be deferred</a:t>
            </a:r>
            <a:endParaRPr sz="6335">
              <a:solidFill>
                <a:srgbClr val="FFC000"/>
              </a:solidFill>
            </a:endParaRPr>
          </a:p>
          <a:p>
            <a:pPr marL="329184" indent="-329184" algn="ctr" defTabSz="877823">
              <a:buSzTx/>
              <a:buNone/>
              <a:defRPr sz="3072"/>
            </a:pPr>
            <a:r>
              <a:rPr>
                <a:solidFill>
                  <a:srgbClr val="A9B7C6"/>
                </a:solidFill>
              </a:rPr>
              <a:t>Robert C. Martin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C000"/>
                </a:solidFill>
              </a:rPr>
              <a:t>Maintainability</a:t>
            </a:r>
          </a:p>
        </p:txBody>
      </p:sp>
      <p:pic>
        <p:nvPicPr>
          <p:cNvPr id="122" name="image1.png" descr="technical_dep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1052736"/>
            <a:ext cx="8712970" cy="52277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C000"/>
                </a:solidFill>
              </a:rPr>
              <a:t>References</a:t>
            </a:r>
          </a:p>
        </p:txBody>
      </p:sp>
      <p:sp>
        <p:nvSpPr>
          <p:cNvPr id="176" name="Shape 17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None/>
            </a:pPr>
            <a:r>
              <a:rPr b="1" sz="2800">
                <a:solidFill>
                  <a:srgbClr val="A9B7C6"/>
                </a:solidFill>
              </a:rPr>
              <a:t>Chris Fidao, Hexagonal Architecture</a:t>
            </a:r>
            <a:endParaRPr b="1" sz="2800">
              <a:solidFill>
                <a:srgbClr val="A9B7C6"/>
              </a:solidFill>
            </a:endParaRPr>
          </a:p>
          <a:p>
            <a:pPr marL="0" indent="0">
              <a:spcBef>
                <a:spcPts val="600"/>
              </a:spcBef>
              <a:buSzTx/>
              <a:buNone/>
            </a:pPr>
            <a:r>
              <a:rPr sz="2800">
                <a:solidFill>
                  <a:srgbClr val="CC7832"/>
                </a:solidFill>
              </a:rPr>
              <a:t>http://fideloper.com/hexagonal-architecture</a:t>
            </a:r>
            <a:endParaRPr sz="2800">
              <a:solidFill>
                <a:srgbClr val="CC7832"/>
              </a:solidFill>
            </a:endParaRPr>
          </a:p>
          <a:p>
            <a:pPr marL="0" indent="0">
              <a:buSzTx/>
              <a:buNone/>
            </a:pPr>
            <a:endParaRPr b="1" sz="2800">
              <a:solidFill>
                <a:srgbClr val="A9B7C6"/>
              </a:solidFill>
            </a:endParaRPr>
          </a:p>
          <a:p>
            <a:pPr marL="0" indent="0">
              <a:spcBef>
                <a:spcPts val="600"/>
              </a:spcBef>
              <a:buSzTx/>
              <a:buNone/>
            </a:pPr>
            <a:r>
              <a:rPr b="1" sz="2800">
                <a:solidFill>
                  <a:srgbClr val="A9B7C6"/>
                </a:solidFill>
              </a:rPr>
              <a:t>Robert C Martin - Clean Architecture and Design </a:t>
            </a:r>
            <a:endParaRPr sz="2800">
              <a:solidFill>
                <a:srgbClr val="A9B7C6"/>
              </a:solidFill>
            </a:endParaRPr>
          </a:p>
          <a:p>
            <a:pPr marL="0" indent="0">
              <a:spcBef>
                <a:spcPts val="600"/>
              </a:spcBef>
              <a:buSzTx/>
              <a:buNone/>
              <a:defRPr>
                <a:solidFill>
                  <a:srgbClr val="CC7800"/>
                </a:solidFill>
              </a:defRPr>
            </a:pPr>
            <a:r>
              <a:t>https://www.youtube.com/watch?v=Nsjsiz2A9mg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ctrTitle"/>
          </p:nvPr>
        </p:nvSpPr>
        <p:spPr>
          <a:xfrm>
            <a:off x="899591" y="1037803"/>
            <a:ext cx="7772401" cy="1470026"/>
          </a:xfrm>
          <a:prstGeom prst="rect">
            <a:avLst/>
          </a:prstGeom>
        </p:spPr>
        <p:txBody>
          <a:bodyPr/>
          <a:lstStyle/>
          <a:p>
            <a:pPr defTabSz="365760">
              <a:defRPr sz="1560"/>
            </a:pPr>
            <a:br/>
            <a:r>
              <a:rPr sz="6000">
                <a:solidFill>
                  <a:srgbClr val="CC7832"/>
                </a:solidFill>
              </a:rPr>
              <a:t>Thank you</a:t>
            </a:r>
            <a:br>
              <a:rPr sz="2880">
                <a:solidFill>
                  <a:srgbClr val="CC7832"/>
                </a:solidFill>
              </a:rPr>
            </a:br>
            <a:br>
              <a:rPr sz="2880">
                <a:solidFill>
                  <a:srgbClr val="CC7832"/>
                </a:solidFill>
              </a:rPr>
            </a:br>
          </a:p>
        </p:txBody>
      </p:sp>
      <p:sp>
        <p:nvSpPr>
          <p:cNvPr id="179" name="Shape 179"/>
          <p:cNvSpPr/>
          <p:nvPr>
            <p:ph type="subTitle" sz="quarter" idx="1"/>
          </p:nvPr>
        </p:nvSpPr>
        <p:spPr>
          <a:xfrm>
            <a:off x="2961825" y="3356991"/>
            <a:ext cx="6400801" cy="1752601"/>
          </a:xfrm>
          <a:prstGeom prst="rect">
            <a:avLst/>
          </a:prstGeom>
        </p:spPr>
        <p:txBody>
          <a:bodyPr/>
          <a:lstStyle/>
          <a:p>
            <a:pPr algn="l"/>
            <a:r>
              <a:rPr>
                <a:solidFill>
                  <a:srgbClr val="00B0F0"/>
                </a:solidFill>
              </a:rPr>
              <a:t>@MarcusBiel</a:t>
            </a:r>
            <a:br>
              <a:rPr>
                <a:solidFill>
                  <a:srgbClr val="00B0F0"/>
                </a:solidFill>
              </a:rPr>
            </a:br>
            <a:r>
              <a:rPr>
                <a:solidFill>
                  <a:srgbClr val="00B0F0"/>
                </a:solidFill>
              </a:rPr>
              <a:t>www.marcus-biel.com</a:t>
            </a:r>
          </a:p>
        </p:txBody>
      </p:sp>
      <p:pic>
        <p:nvPicPr>
          <p:cNvPr id="180" name="image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3608" y="1772816"/>
            <a:ext cx="1938337" cy="3792538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hape 181"/>
          <p:cNvSpPr/>
          <p:nvPr/>
        </p:nvSpPr>
        <p:spPr>
          <a:xfrm>
            <a:off x="3602831" y="5603990"/>
            <a:ext cx="1938338" cy="949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9050" tIns="19050" rIns="19050" bIns="19050" anchor="b">
            <a:normAutofit fontScale="100000" lnSpcReduction="0"/>
          </a:bodyPr>
          <a:lstStyle/>
          <a:p>
            <a:pPr>
              <a:spcBef>
                <a:spcPts val="700"/>
              </a:spcBef>
              <a:defRPr>
                <a:solidFill>
                  <a:srgbClr val="00B0F0"/>
                </a:solidFill>
              </a:defRPr>
            </a:pPr>
            <a:r>
              <a:t>Copyright © 2015 </a:t>
            </a:r>
            <a:br/>
            <a:r>
              <a:t>Marcus Biel</a:t>
            </a:r>
            <a:br/>
            <a:r>
              <a:t>All rights reserved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C000"/>
                </a:solidFill>
              </a:rPr>
              <a:t>The Hexagon</a:t>
            </a:r>
          </a:p>
        </p:txBody>
      </p:sp>
      <p:pic>
        <p:nvPicPr>
          <p:cNvPr id="125" name="image2.png" descr="hexagonal_architectur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3892" y="1600200"/>
            <a:ext cx="5236216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C000"/>
                </a:solidFill>
              </a:rPr>
              <a:t>The Outside</a:t>
            </a:r>
          </a:p>
        </p:txBody>
      </p:sp>
      <p:pic>
        <p:nvPicPr>
          <p:cNvPr id="128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71486" y="1600200"/>
            <a:ext cx="5601028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1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3892" y="1600200"/>
            <a:ext cx="5236216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C000"/>
                </a:solidFill>
              </a:rPr>
              <a:t>Framework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00"/>
              </a:spcBef>
              <a:buSzTx/>
              <a:buNone/>
              <a:defRPr sz="2300"/>
            </a:pPr>
            <a:r>
              <a:rPr>
                <a:solidFill>
                  <a:srgbClr val="CC7832"/>
                </a:solidFill>
              </a:rPr>
              <a:t>public class </a:t>
            </a:r>
            <a:r>
              <a:rPr>
                <a:solidFill>
                  <a:srgbClr val="A9B7C6"/>
                </a:solidFill>
              </a:rPr>
              <a:t>HttpController </a:t>
            </a:r>
            <a:r>
              <a:rPr>
                <a:solidFill>
                  <a:srgbClr val="CC7832"/>
                </a:solidFill>
              </a:rPr>
              <a:t>extends </a:t>
            </a:r>
            <a:r>
              <a:rPr>
                <a:solidFill>
                  <a:srgbClr val="A9B7C6"/>
                </a:solidFill>
              </a:rPr>
              <a:t>BaseController {</a:t>
            </a:r>
            <a:endParaRPr>
              <a:solidFill>
                <a:srgbClr val="A9B7C6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300"/>
            </a:pPr>
            <a:r>
              <a:rPr>
                <a:solidFill>
                  <a:srgbClr val="A9B7C6"/>
                </a:solidFill>
              </a:rPr>
              <a:t>[...]</a:t>
            </a:r>
            <a:endParaRPr>
              <a:solidFill>
                <a:srgbClr val="A9B7C6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300"/>
            </a:pPr>
            <a:r>
              <a:rPr>
                <a:solidFill>
                  <a:srgbClr val="A9B7C6"/>
                </a:solidFill>
              </a:rPr>
              <a:t>	public void </a:t>
            </a:r>
            <a:r>
              <a:rPr>
                <a:solidFill>
                  <a:srgbClr val="FFC66D"/>
                </a:solidFill>
              </a:rPr>
              <a:t>process</a:t>
            </a:r>
            <a:r>
              <a:rPr>
                <a:solidFill>
                  <a:srgbClr val="A9B7C6"/>
                </a:solidFill>
              </a:rPr>
              <a:t>(Request req, Response resp)  {</a:t>
            </a:r>
            <a:endParaRPr>
              <a:solidFill>
                <a:srgbClr val="A9B7C6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300"/>
            </a:pPr>
            <a:r>
              <a:rPr>
                <a:solidFill>
                  <a:srgbClr val="A9B7C6"/>
                </a:solidFill>
              </a:rPr>
              <a:t>[...]</a:t>
            </a:r>
            <a:endParaRPr>
              <a:solidFill>
                <a:srgbClr val="A9B7C6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300"/>
            </a:pPr>
            <a:r>
              <a:rPr>
                <a:solidFill>
                  <a:srgbClr val="A9B7C6"/>
                </a:solidFill>
              </a:rPr>
              <a:t>		comandBus.</a:t>
            </a:r>
            <a:r>
              <a:rPr>
                <a:solidFill>
                  <a:srgbClr val="FFC66D"/>
                </a:solidFill>
              </a:rPr>
              <a:t>execute</a:t>
            </a:r>
            <a:r>
              <a:rPr>
                <a:solidFill>
                  <a:srgbClr val="A9B7C6"/>
                </a:solidFill>
              </a:rPr>
              <a:t>(new Command(param1…))</a:t>
            </a:r>
            <a:r>
              <a:rPr>
                <a:solidFill>
                  <a:srgbClr val="CC7832"/>
                </a:solidFill>
              </a:rPr>
              <a:t>;</a:t>
            </a:r>
            <a:endParaRPr>
              <a:solidFill>
                <a:srgbClr val="CC7832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300"/>
            </a:pPr>
            <a:r>
              <a:rPr>
                <a:solidFill>
                  <a:srgbClr val="A9B7C6"/>
                </a:solidFill>
              </a:rPr>
              <a:t>	}</a:t>
            </a:r>
            <a:endParaRPr>
              <a:solidFill>
                <a:srgbClr val="A9B7C6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300"/>
            </a:pPr>
            <a:r>
              <a:rPr>
                <a:solidFill>
                  <a:srgbClr val="A9B7C6"/>
                </a:solidFill>
              </a:rPr>
              <a:t>[...]</a:t>
            </a:r>
            <a:endParaRPr>
              <a:solidFill>
                <a:srgbClr val="A9B7C6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300"/>
            </a:pPr>
            <a:r>
              <a:rPr>
                <a:solidFill>
                  <a:srgbClr val="A9B7C6"/>
                </a:solidFill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7" name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3892" y="1600200"/>
            <a:ext cx="5236216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C000"/>
                </a:solidFill>
              </a:rPr>
              <a:t>Application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9470" indent="-339470" defTabSz="905255">
              <a:buSzTx/>
              <a:buNone/>
              <a:defRPr sz="3168"/>
            </a:pPr>
            <a:r>
              <a:rPr>
                <a:solidFill>
                  <a:srgbClr val="CC7832"/>
                </a:solidFill>
              </a:rPr>
              <a:t>public class </a:t>
            </a:r>
            <a:r>
              <a:rPr>
                <a:solidFill>
                  <a:srgbClr val="A9B7C6"/>
                </a:solidFill>
              </a:rPr>
              <a:t>CB implements CommandBus {</a:t>
            </a:r>
            <a:endParaRPr>
              <a:solidFill>
                <a:srgbClr val="A9B7C6"/>
              </a:solidFill>
            </a:endParaRPr>
          </a:p>
          <a:p>
            <a:pPr marL="339470" indent="-339470" defTabSz="905255"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[…]</a:t>
            </a:r>
            <a:endParaRPr>
              <a:solidFill>
                <a:srgbClr val="A9B7C6"/>
              </a:solidFill>
            </a:endParaRPr>
          </a:p>
          <a:p>
            <a:pPr marL="339470" indent="-339470" defTabSz="905255"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	public void </a:t>
            </a:r>
            <a:r>
              <a:rPr>
                <a:solidFill>
                  <a:srgbClr val="FFC66D"/>
                </a:solidFill>
              </a:rPr>
              <a:t>execute</a:t>
            </a:r>
            <a:r>
              <a:rPr>
                <a:solidFill>
                  <a:srgbClr val="A9B7C6"/>
                </a:solidFill>
              </a:rPr>
              <a:t>(Command command) {</a:t>
            </a:r>
            <a:endParaRPr>
              <a:solidFill>
                <a:srgbClr val="A9B7C6"/>
              </a:solidFill>
            </a:endParaRPr>
          </a:p>
          <a:p>
            <a:pPr marL="339470" indent="-339470" defTabSz="905255"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	    registry.</a:t>
            </a:r>
            <a:r>
              <a:rPr>
                <a:solidFill>
                  <a:srgbClr val="FFC66D"/>
                </a:solidFill>
              </a:rPr>
              <a:t>getHandler</a:t>
            </a:r>
            <a:r>
              <a:rPr>
                <a:solidFill>
                  <a:srgbClr val="A9B7C6"/>
                </a:solidFill>
              </a:rPr>
              <a:t>(command).</a:t>
            </a:r>
            <a:r>
              <a:rPr>
                <a:solidFill>
                  <a:srgbClr val="FFC66D"/>
                </a:solidFill>
              </a:rPr>
              <a:t>execute</a:t>
            </a:r>
            <a:r>
              <a:rPr>
                <a:solidFill>
                  <a:srgbClr val="A9B7C6"/>
                </a:solidFill>
              </a:rPr>
              <a:t>()</a:t>
            </a:r>
            <a:r>
              <a:rPr>
                <a:solidFill>
                  <a:srgbClr val="CC7832"/>
                </a:solidFill>
              </a:rPr>
              <a:t>;</a:t>
            </a:r>
            <a:endParaRPr>
              <a:solidFill>
                <a:srgbClr val="CC7832"/>
              </a:solidFill>
            </a:endParaRPr>
          </a:p>
          <a:p>
            <a:pPr marL="339470" indent="-339470" defTabSz="905255"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	}</a:t>
            </a:r>
            <a:endParaRPr>
              <a:solidFill>
                <a:srgbClr val="A9B7C6"/>
              </a:solidFill>
            </a:endParaRPr>
          </a:p>
          <a:p>
            <a:pPr marL="339470" indent="-339470" defTabSz="905255"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[…]</a:t>
            </a:r>
            <a:endParaRPr>
              <a:solidFill>
                <a:srgbClr val="A9B7C6"/>
              </a:solidFill>
            </a:endParaRPr>
          </a:p>
          <a:p>
            <a:pPr marL="339470" indent="-339470" defTabSz="905255">
              <a:buSzTx/>
              <a:buNone/>
              <a:defRPr sz="3168"/>
            </a:pPr>
            <a:r>
              <a:rPr>
                <a:solidFill>
                  <a:srgbClr val="A9B7C6"/>
                </a:solidFill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3" name="image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3892" y="1600200"/>
            <a:ext cx="5236216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2B2B2B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