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 id="353" r:id="rId105"/>
    <p:sldId id="354" r:id="rId106"/>
    <p:sldId id="355" r:id="rId107"/>
    <p:sldId id="356" r:id="rId108"/>
    <p:sldId id="357" r:id="rId109"/>
    <p:sldId id="358" r:id="rId110"/>
    <p:sldId id="359" r:id="rId1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 Id="rId81" Type="http://schemas.openxmlformats.org/officeDocument/2006/relationships/slide" Target="slides/slide74.xml"/><Relationship Id="rId82" Type="http://schemas.openxmlformats.org/officeDocument/2006/relationships/slide" Target="slides/slide75.xml"/><Relationship Id="rId83" Type="http://schemas.openxmlformats.org/officeDocument/2006/relationships/slide" Target="slides/slide76.xml"/><Relationship Id="rId84" Type="http://schemas.openxmlformats.org/officeDocument/2006/relationships/slide" Target="slides/slide77.xml"/><Relationship Id="rId85" Type="http://schemas.openxmlformats.org/officeDocument/2006/relationships/slide" Target="slides/slide78.xml"/><Relationship Id="rId86" Type="http://schemas.openxmlformats.org/officeDocument/2006/relationships/slide" Target="slides/slide79.xml"/><Relationship Id="rId87" Type="http://schemas.openxmlformats.org/officeDocument/2006/relationships/slide" Target="slides/slide80.xml"/><Relationship Id="rId88" Type="http://schemas.openxmlformats.org/officeDocument/2006/relationships/slide" Target="slides/slide81.xml"/><Relationship Id="rId89" Type="http://schemas.openxmlformats.org/officeDocument/2006/relationships/slide" Target="slides/slide82.xml"/><Relationship Id="rId90" Type="http://schemas.openxmlformats.org/officeDocument/2006/relationships/slide" Target="slides/slide83.xml"/><Relationship Id="rId91" Type="http://schemas.openxmlformats.org/officeDocument/2006/relationships/slide" Target="slides/slide84.xml"/><Relationship Id="rId92" Type="http://schemas.openxmlformats.org/officeDocument/2006/relationships/slide" Target="slides/slide85.xml"/><Relationship Id="rId93" Type="http://schemas.openxmlformats.org/officeDocument/2006/relationships/slide" Target="slides/slide86.xml"/><Relationship Id="rId94" Type="http://schemas.openxmlformats.org/officeDocument/2006/relationships/slide" Target="slides/slide87.xml"/><Relationship Id="rId95" Type="http://schemas.openxmlformats.org/officeDocument/2006/relationships/slide" Target="slides/slide88.xml"/><Relationship Id="rId96" Type="http://schemas.openxmlformats.org/officeDocument/2006/relationships/slide" Target="slides/slide89.xml"/><Relationship Id="rId97" Type="http://schemas.openxmlformats.org/officeDocument/2006/relationships/slide" Target="slides/slide90.xml"/><Relationship Id="rId98" Type="http://schemas.openxmlformats.org/officeDocument/2006/relationships/slide" Target="slides/slide91.xml"/><Relationship Id="rId99" Type="http://schemas.openxmlformats.org/officeDocument/2006/relationships/slide" Target="slides/slide92.xml"/><Relationship Id="rId100" Type="http://schemas.openxmlformats.org/officeDocument/2006/relationships/slide" Target="slides/slide93.xml"/><Relationship Id="rId101" Type="http://schemas.openxmlformats.org/officeDocument/2006/relationships/slide" Target="slides/slide94.xml"/><Relationship Id="rId102" Type="http://schemas.openxmlformats.org/officeDocument/2006/relationships/slide" Target="slides/slide95.xml"/><Relationship Id="rId103" Type="http://schemas.openxmlformats.org/officeDocument/2006/relationships/slide" Target="slides/slide96.xml"/><Relationship Id="rId104" Type="http://schemas.openxmlformats.org/officeDocument/2006/relationships/slide" Target="slides/slide97.xml"/><Relationship Id="rId105" Type="http://schemas.openxmlformats.org/officeDocument/2006/relationships/slide" Target="slides/slide98.xml"/><Relationship Id="rId106" Type="http://schemas.openxmlformats.org/officeDocument/2006/relationships/slide" Target="slides/slide99.xml"/><Relationship Id="rId107" Type="http://schemas.openxmlformats.org/officeDocument/2006/relationships/slide" Target="slides/slide100.xml"/><Relationship Id="rId108" Type="http://schemas.openxmlformats.org/officeDocument/2006/relationships/slide" Target="slides/slide101.xml"/><Relationship Id="rId109" Type="http://schemas.openxmlformats.org/officeDocument/2006/relationships/slide" Target="slides/slide102.xml"/><Relationship Id="rId110" Type="http://schemas.openxmlformats.org/officeDocument/2006/relationships/slide" Target="slides/slide103.xml"/><Relationship Id="rId111" Type="http://schemas.openxmlformats.org/officeDocument/2006/relationships/slide" Target="slides/slide10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p:nvPr>
            <p:ph type="sldImg"/>
          </p:nvPr>
        </p:nvSpPr>
        <p:spPr>
          <a:xfrm>
            <a:off x="1143000" y="685800"/>
            <a:ext cx="4572000" cy="3429000"/>
          </a:xfrm>
          <a:prstGeom prst="rect">
            <a:avLst/>
          </a:prstGeom>
        </p:spPr>
        <p:txBody>
          <a:bodyPr/>
          <a:lstStyle/>
          <a:p>
            <a:pPr/>
          </a:p>
        </p:txBody>
      </p:sp>
      <p:sp>
        <p:nvSpPr>
          <p:cNvPr id="126" name="Shape 12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3300">
        <a:latin typeface="Helvetica Neue"/>
        <a:ea typeface="Helvetica Neue"/>
        <a:cs typeface="Helvetica Neue"/>
        <a:sym typeface="Helvetica Neue"/>
      </a:defRPr>
    </a:lvl1pPr>
    <a:lvl2pPr indent="228600" defTabSz="457200" latinLnBrk="0">
      <a:lnSpc>
        <a:spcPct val="117999"/>
      </a:lnSpc>
      <a:defRPr sz="3300">
        <a:latin typeface="Helvetica Neue"/>
        <a:ea typeface="Helvetica Neue"/>
        <a:cs typeface="Helvetica Neue"/>
        <a:sym typeface="Helvetica Neue"/>
      </a:defRPr>
    </a:lvl2pPr>
    <a:lvl3pPr indent="457200" defTabSz="457200" latinLnBrk="0">
      <a:lnSpc>
        <a:spcPct val="117999"/>
      </a:lnSpc>
      <a:defRPr sz="3300">
        <a:latin typeface="Helvetica Neue"/>
        <a:ea typeface="Helvetica Neue"/>
        <a:cs typeface="Helvetica Neue"/>
        <a:sym typeface="Helvetica Neue"/>
      </a:defRPr>
    </a:lvl3pPr>
    <a:lvl4pPr indent="685800" defTabSz="457200" latinLnBrk="0">
      <a:lnSpc>
        <a:spcPct val="117999"/>
      </a:lnSpc>
      <a:defRPr sz="3300">
        <a:latin typeface="Helvetica Neue"/>
        <a:ea typeface="Helvetica Neue"/>
        <a:cs typeface="Helvetica Neue"/>
        <a:sym typeface="Helvetica Neue"/>
      </a:defRPr>
    </a:lvl4pPr>
    <a:lvl5pPr indent="914400" defTabSz="457200" latinLnBrk="0">
      <a:lnSpc>
        <a:spcPct val="117999"/>
      </a:lnSpc>
      <a:defRPr sz="3300">
        <a:latin typeface="Helvetica Neue"/>
        <a:ea typeface="Helvetica Neue"/>
        <a:cs typeface="Helvetica Neue"/>
        <a:sym typeface="Helvetica Neue"/>
      </a:defRPr>
    </a:lvl5pPr>
    <a:lvl6pPr indent="1143000" defTabSz="457200" latinLnBrk="0">
      <a:lnSpc>
        <a:spcPct val="117999"/>
      </a:lnSpc>
      <a:defRPr sz="3300">
        <a:latin typeface="Helvetica Neue"/>
        <a:ea typeface="Helvetica Neue"/>
        <a:cs typeface="Helvetica Neue"/>
        <a:sym typeface="Helvetica Neue"/>
      </a:defRPr>
    </a:lvl6pPr>
    <a:lvl7pPr indent="1371600" defTabSz="457200" latinLnBrk="0">
      <a:lnSpc>
        <a:spcPct val="117999"/>
      </a:lnSpc>
      <a:defRPr sz="3300">
        <a:latin typeface="Helvetica Neue"/>
        <a:ea typeface="Helvetica Neue"/>
        <a:cs typeface="Helvetica Neue"/>
        <a:sym typeface="Helvetica Neue"/>
      </a:defRPr>
    </a:lvl7pPr>
    <a:lvl8pPr indent="1600200" defTabSz="457200" latinLnBrk="0">
      <a:lnSpc>
        <a:spcPct val="117999"/>
      </a:lnSpc>
      <a:defRPr sz="3300">
        <a:latin typeface="Helvetica Neue"/>
        <a:ea typeface="Helvetica Neue"/>
        <a:cs typeface="Helvetica Neue"/>
        <a:sym typeface="Helvetica Neue"/>
      </a:defRPr>
    </a:lvl8pPr>
    <a:lvl9pPr indent="1828800" defTabSz="457200" latinLnBrk="0">
      <a:lnSpc>
        <a:spcPct val="117999"/>
      </a:lnSpc>
      <a:defRPr sz="33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00.xml.rels><?xml version="1.0" encoding="UTF-8" standalone="yes"?><Relationships xmlns="http://schemas.openxmlformats.org/package/2006/relationships"><Relationship Id="rId1" Type="http://schemas.openxmlformats.org/officeDocument/2006/relationships/slide" Target="../slides/slide100.xml"/><Relationship Id="rId2" Type="http://schemas.openxmlformats.org/officeDocument/2006/relationships/notesMaster" Target="../notesMasters/notesMaster1.xml"/></Relationships>

</file>

<file path=ppt/notesSlides/_rels/notesSlide101.xml.rels><?xml version="1.0" encoding="UTF-8" standalone="yes"?><Relationships xmlns="http://schemas.openxmlformats.org/package/2006/relationships"><Relationship Id="rId1" Type="http://schemas.openxmlformats.org/officeDocument/2006/relationships/slide" Target="../slides/slide101.xml"/><Relationship Id="rId2" Type="http://schemas.openxmlformats.org/officeDocument/2006/relationships/notesMaster" Target="../notesMasters/notesMaster1.xml"/></Relationships>

</file>

<file path=ppt/notesSlides/_rels/notesSlide102.xml.rels><?xml version="1.0" encoding="UTF-8" standalone="yes"?><Relationships xmlns="http://schemas.openxmlformats.org/package/2006/relationships"><Relationship Id="rId1" Type="http://schemas.openxmlformats.org/officeDocument/2006/relationships/slide" Target="../slides/slide102.xml"/><Relationship Id="rId2" Type="http://schemas.openxmlformats.org/officeDocument/2006/relationships/notesMaster" Target="../notesMasters/notesMaster1.xml"/></Relationships>

</file>

<file path=ppt/notesSlides/_rels/notesSlide103.xml.rels><?xml version="1.0" encoding="UTF-8" standalone="yes"?><Relationships xmlns="http://schemas.openxmlformats.org/package/2006/relationships"><Relationship Id="rId1" Type="http://schemas.openxmlformats.org/officeDocument/2006/relationships/slide" Target="../slides/slide103.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8.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9.xml.rels><?xml version="1.0" encoding="UTF-8" standalone="yes"?><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1.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2.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3.xml.rels><?xml version="1.0" encoding="UTF-8" standalone="yes"?><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4.xml.rels><?xml version="1.0" encoding="UTF-8" standalone="yes"?><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5.xml.rels><?xml version="1.0" encoding="UTF-8" standalone="yes"?><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26.xml.rels><?xml version="1.0" encoding="UTF-8" standalone="yes"?><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27.xml.rels><?xml version="1.0" encoding="UTF-8" standalone="yes"?><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8.xml.rels><?xml version="1.0" encoding="UTF-8" standalone="yes"?><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9.xml.rels><?xml version="1.0" encoding="UTF-8" standalone="yes"?><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0.xml.rels><?xml version="1.0" encoding="UTF-8" standalone="yes"?><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31.xml.rels><?xml version="1.0" encoding="UTF-8" standalone="yes"?><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32.xml.rels><?xml version="1.0" encoding="UTF-8" standalone="yes"?><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33.xml.rels><?xml version="1.0" encoding="UTF-8" standalone="yes"?><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Relationships>

</file>

<file path=ppt/notesSlides/_rels/notesSlide34.xml.rels><?xml version="1.0" encoding="UTF-8" standalone="yes"?><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35.xml.rels><?xml version="1.0" encoding="UTF-8" standalone="yes"?><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36.xml.rels><?xml version="1.0" encoding="UTF-8" standalone="yes"?><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Relationships>

</file>

<file path=ppt/notesSlides/_rels/notesSlide37.xml.rels><?xml version="1.0" encoding="UTF-8" standalone="yes"?><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38.xml.rels><?xml version="1.0" encoding="UTF-8" standalone="yes"?><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Relationships>

</file>

<file path=ppt/notesSlides/_rels/notesSlide39.xml.rels><?xml version="1.0" encoding="UTF-8" standalone="yes"?><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0.xml.rels><?xml version="1.0" encoding="UTF-8" standalone="yes"?><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Relationships>

</file>

<file path=ppt/notesSlides/_rels/notesSlide41.xml.rels><?xml version="1.0" encoding="UTF-8" standalone="yes"?><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Relationships>

</file>

<file path=ppt/notesSlides/_rels/notesSlide42.xml.rels><?xml version="1.0" encoding="UTF-8" standalone="yes"?><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Relationships>

</file>

<file path=ppt/notesSlides/_rels/notesSlide43.xml.rels><?xml version="1.0" encoding="UTF-8" standalone="yes"?><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Relationships>

</file>

<file path=ppt/notesSlides/_rels/notesSlide44.xml.rels><?xml version="1.0" encoding="UTF-8" standalone="yes"?><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Relationships>

</file>

<file path=ppt/notesSlides/_rels/notesSlide45.xml.rels><?xml version="1.0" encoding="UTF-8" standalone="yes"?><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Relationships>

</file>

<file path=ppt/notesSlides/_rels/notesSlide46.xml.rels><?xml version="1.0" encoding="UTF-8" standalone="yes"?><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Relationships>

</file>

<file path=ppt/notesSlides/_rels/notesSlide47.xml.rels><?xml version="1.0" encoding="UTF-8" standalone="yes"?><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Relationships>

</file>

<file path=ppt/notesSlides/_rels/notesSlide48.xml.rels><?xml version="1.0" encoding="UTF-8" standalone="yes"?><Relationships xmlns="http://schemas.openxmlformats.org/package/2006/relationships"><Relationship Id="rId1" Type="http://schemas.openxmlformats.org/officeDocument/2006/relationships/slide" Target="../slides/slide48.xml"/><Relationship Id="rId2" Type="http://schemas.openxmlformats.org/officeDocument/2006/relationships/notesMaster" Target="../notesMasters/notesMaster1.xml"/></Relationships>

</file>

<file path=ppt/notesSlides/_rels/notesSlide49.xml.rels><?xml version="1.0" encoding="UTF-8" standalone="yes"?><Relationships xmlns="http://schemas.openxmlformats.org/package/2006/relationships"><Relationship Id="rId1" Type="http://schemas.openxmlformats.org/officeDocument/2006/relationships/slide" Target="../slides/slide49.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0.xml.rels><?xml version="1.0" encoding="UTF-8" standalone="yes"?><Relationships xmlns="http://schemas.openxmlformats.org/package/2006/relationships"><Relationship Id="rId1" Type="http://schemas.openxmlformats.org/officeDocument/2006/relationships/slide" Target="../slides/slide50.xml"/><Relationship Id="rId2" Type="http://schemas.openxmlformats.org/officeDocument/2006/relationships/notesMaster" Target="../notesMasters/notesMaster1.xml"/></Relationships>

</file>

<file path=ppt/notesSlides/_rels/notesSlide51.xml.rels><?xml version="1.0" encoding="UTF-8" standalone="yes"?><Relationships xmlns="http://schemas.openxmlformats.org/package/2006/relationships"><Relationship Id="rId1" Type="http://schemas.openxmlformats.org/officeDocument/2006/relationships/slide" Target="../slides/slide51.xml"/><Relationship Id="rId2" Type="http://schemas.openxmlformats.org/officeDocument/2006/relationships/notesMaster" Target="../notesMasters/notesMaster1.xml"/></Relationships>

</file>

<file path=ppt/notesSlides/_rels/notesSlide52.xml.rels><?xml version="1.0" encoding="UTF-8" standalone="yes"?><Relationships xmlns="http://schemas.openxmlformats.org/package/2006/relationships"><Relationship Id="rId1" Type="http://schemas.openxmlformats.org/officeDocument/2006/relationships/slide" Target="../slides/slide52.xml"/><Relationship Id="rId2" Type="http://schemas.openxmlformats.org/officeDocument/2006/relationships/notesMaster" Target="../notesMasters/notesMaster1.xml"/></Relationships>

</file>

<file path=ppt/notesSlides/_rels/notesSlide53.xml.rels><?xml version="1.0" encoding="UTF-8" standalone="yes"?><Relationships xmlns="http://schemas.openxmlformats.org/package/2006/relationships"><Relationship Id="rId1" Type="http://schemas.openxmlformats.org/officeDocument/2006/relationships/slide" Target="../slides/slide53.xml"/><Relationship Id="rId2" Type="http://schemas.openxmlformats.org/officeDocument/2006/relationships/notesMaster" Target="../notesMasters/notesMaster1.xml"/></Relationships>

</file>

<file path=ppt/notesSlides/_rels/notesSlide54.xml.rels><?xml version="1.0" encoding="UTF-8" standalone="yes"?><Relationships xmlns="http://schemas.openxmlformats.org/package/2006/relationships"><Relationship Id="rId1" Type="http://schemas.openxmlformats.org/officeDocument/2006/relationships/slide" Target="../slides/slide54.xml"/><Relationship Id="rId2" Type="http://schemas.openxmlformats.org/officeDocument/2006/relationships/notesMaster" Target="../notesMasters/notesMaster1.xml"/></Relationships>

</file>

<file path=ppt/notesSlides/_rels/notesSlide55.xml.rels><?xml version="1.0" encoding="UTF-8" standalone="yes"?><Relationships xmlns="http://schemas.openxmlformats.org/package/2006/relationships"><Relationship Id="rId1" Type="http://schemas.openxmlformats.org/officeDocument/2006/relationships/slide" Target="../slides/slide55.xml"/><Relationship Id="rId2" Type="http://schemas.openxmlformats.org/officeDocument/2006/relationships/notesMaster" Target="../notesMasters/notesMaster1.xml"/></Relationships>

</file>

<file path=ppt/notesSlides/_rels/notesSlide56.xml.rels><?xml version="1.0" encoding="UTF-8" standalone="yes"?><Relationships xmlns="http://schemas.openxmlformats.org/package/2006/relationships"><Relationship Id="rId1" Type="http://schemas.openxmlformats.org/officeDocument/2006/relationships/slide" Target="../slides/slide56.xml"/><Relationship Id="rId2" Type="http://schemas.openxmlformats.org/officeDocument/2006/relationships/notesMaster" Target="../notesMasters/notesMaster1.xml"/></Relationships>

</file>

<file path=ppt/notesSlides/_rels/notesSlide57.xml.rels><?xml version="1.0" encoding="UTF-8" standalone="yes"?><Relationships xmlns="http://schemas.openxmlformats.org/package/2006/relationships"><Relationship Id="rId1" Type="http://schemas.openxmlformats.org/officeDocument/2006/relationships/slide" Target="../slides/slide57.xml"/><Relationship Id="rId2" Type="http://schemas.openxmlformats.org/officeDocument/2006/relationships/notesMaster" Target="../notesMasters/notesMaster1.xml"/></Relationships>

</file>

<file path=ppt/notesSlides/_rels/notesSlide58.xml.rels><?xml version="1.0" encoding="UTF-8" standalone="yes"?><Relationships xmlns="http://schemas.openxmlformats.org/package/2006/relationships"><Relationship Id="rId1" Type="http://schemas.openxmlformats.org/officeDocument/2006/relationships/slide" Target="../slides/slide58.xml"/><Relationship Id="rId2" Type="http://schemas.openxmlformats.org/officeDocument/2006/relationships/notesMaster" Target="../notesMasters/notesMaster1.xml"/></Relationships>

</file>

<file path=ppt/notesSlides/_rels/notesSlide59.xml.rels><?xml version="1.0" encoding="UTF-8" standalone="yes"?><Relationships xmlns="http://schemas.openxmlformats.org/package/2006/relationships"><Relationship Id="rId1" Type="http://schemas.openxmlformats.org/officeDocument/2006/relationships/slide" Target="../slides/slide59.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0.xml.rels><?xml version="1.0" encoding="UTF-8" standalone="yes"?><Relationships xmlns="http://schemas.openxmlformats.org/package/2006/relationships"><Relationship Id="rId1" Type="http://schemas.openxmlformats.org/officeDocument/2006/relationships/slide" Target="../slides/slide60.xml"/><Relationship Id="rId2" Type="http://schemas.openxmlformats.org/officeDocument/2006/relationships/notesMaster" Target="../notesMasters/notesMaster1.xml"/></Relationships>

</file>

<file path=ppt/notesSlides/_rels/notesSlide61.xml.rels><?xml version="1.0" encoding="UTF-8" standalone="yes"?><Relationships xmlns="http://schemas.openxmlformats.org/package/2006/relationships"><Relationship Id="rId1" Type="http://schemas.openxmlformats.org/officeDocument/2006/relationships/slide" Target="../slides/slide61.xml"/><Relationship Id="rId2" Type="http://schemas.openxmlformats.org/officeDocument/2006/relationships/notesMaster" Target="../notesMasters/notesMaster1.xml"/></Relationships>

</file>

<file path=ppt/notesSlides/_rels/notesSlide62.xml.rels><?xml version="1.0" encoding="UTF-8" standalone="yes"?><Relationships xmlns="http://schemas.openxmlformats.org/package/2006/relationships"><Relationship Id="rId1" Type="http://schemas.openxmlformats.org/officeDocument/2006/relationships/slide" Target="../slides/slide62.xml"/><Relationship Id="rId2" Type="http://schemas.openxmlformats.org/officeDocument/2006/relationships/notesMaster" Target="../notesMasters/notesMaster1.xml"/></Relationships>

</file>

<file path=ppt/notesSlides/_rels/notesSlide63.xml.rels><?xml version="1.0" encoding="UTF-8" standalone="yes"?><Relationships xmlns="http://schemas.openxmlformats.org/package/2006/relationships"><Relationship Id="rId1" Type="http://schemas.openxmlformats.org/officeDocument/2006/relationships/slide" Target="../slides/slide63.xml"/><Relationship Id="rId2" Type="http://schemas.openxmlformats.org/officeDocument/2006/relationships/notesMaster" Target="../notesMasters/notesMaster1.xml"/></Relationships>

</file>

<file path=ppt/notesSlides/_rels/notesSlide64.xml.rels><?xml version="1.0" encoding="UTF-8" standalone="yes"?><Relationships xmlns="http://schemas.openxmlformats.org/package/2006/relationships"><Relationship Id="rId1" Type="http://schemas.openxmlformats.org/officeDocument/2006/relationships/slide" Target="../slides/slide64.xml"/><Relationship Id="rId2" Type="http://schemas.openxmlformats.org/officeDocument/2006/relationships/notesMaster" Target="../notesMasters/notesMaster1.xml"/></Relationships>

</file>

<file path=ppt/notesSlides/_rels/notesSlide65.xml.rels><?xml version="1.0" encoding="UTF-8" standalone="yes"?><Relationships xmlns="http://schemas.openxmlformats.org/package/2006/relationships"><Relationship Id="rId1" Type="http://schemas.openxmlformats.org/officeDocument/2006/relationships/slide" Target="../slides/slide65.xml"/><Relationship Id="rId2" Type="http://schemas.openxmlformats.org/officeDocument/2006/relationships/notesMaster" Target="../notesMasters/notesMaster1.xml"/></Relationships>

</file>

<file path=ppt/notesSlides/_rels/notesSlide66.xml.rels><?xml version="1.0" encoding="UTF-8" standalone="yes"?><Relationships xmlns="http://schemas.openxmlformats.org/package/2006/relationships"><Relationship Id="rId1" Type="http://schemas.openxmlformats.org/officeDocument/2006/relationships/slide" Target="../slides/slide66.xml"/><Relationship Id="rId2" Type="http://schemas.openxmlformats.org/officeDocument/2006/relationships/notesMaster" Target="../notesMasters/notesMaster1.xml"/></Relationships>

</file>

<file path=ppt/notesSlides/_rels/notesSlide67.xml.rels><?xml version="1.0" encoding="UTF-8" standalone="yes"?><Relationships xmlns="http://schemas.openxmlformats.org/package/2006/relationships"><Relationship Id="rId1" Type="http://schemas.openxmlformats.org/officeDocument/2006/relationships/slide" Target="../slides/slide67.xml"/><Relationship Id="rId2" Type="http://schemas.openxmlformats.org/officeDocument/2006/relationships/notesMaster" Target="../notesMasters/notesMaster1.xml"/></Relationships>

</file>

<file path=ppt/notesSlides/_rels/notesSlide68.xml.rels><?xml version="1.0" encoding="UTF-8" standalone="yes"?><Relationships xmlns="http://schemas.openxmlformats.org/package/2006/relationships"><Relationship Id="rId1" Type="http://schemas.openxmlformats.org/officeDocument/2006/relationships/slide" Target="../slides/slide68.xml"/><Relationship Id="rId2" Type="http://schemas.openxmlformats.org/officeDocument/2006/relationships/notesMaster" Target="../notesMasters/notesMaster1.xml"/></Relationships>

</file>

<file path=ppt/notesSlides/_rels/notesSlide69.xml.rels><?xml version="1.0" encoding="UTF-8" standalone="yes"?><Relationships xmlns="http://schemas.openxmlformats.org/package/2006/relationships"><Relationship Id="rId1" Type="http://schemas.openxmlformats.org/officeDocument/2006/relationships/slide" Target="../slides/slide69.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0.xml.rels><?xml version="1.0" encoding="UTF-8" standalone="yes"?><Relationships xmlns="http://schemas.openxmlformats.org/package/2006/relationships"><Relationship Id="rId1" Type="http://schemas.openxmlformats.org/officeDocument/2006/relationships/slide" Target="../slides/slide70.xml"/><Relationship Id="rId2" Type="http://schemas.openxmlformats.org/officeDocument/2006/relationships/notesMaster" Target="../notesMasters/notesMaster1.xml"/></Relationships>

</file>

<file path=ppt/notesSlides/_rels/notesSlide71.xml.rels><?xml version="1.0" encoding="UTF-8" standalone="yes"?><Relationships xmlns="http://schemas.openxmlformats.org/package/2006/relationships"><Relationship Id="rId1" Type="http://schemas.openxmlformats.org/officeDocument/2006/relationships/slide" Target="../slides/slide71.xml"/><Relationship Id="rId2" Type="http://schemas.openxmlformats.org/officeDocument/2006/relationships/notesMaster" Target="../notesMasters/notesMaster1.xml"/></Relationships>

</file>

<file path=ppt/notesSlides/_rels/notesSlide72.xml.rels><?xml version="1.0" encoding="UTF-8" standalone="yes"?><Relationships xmlns="http://schemas.openxmlformats.org/package/2006/relationships"><Relationship Id="rId1" Type="http://schemas.openxmlformats.org/officeDocument/2006/relationships/slide" Target="../slides/slide72.xml"/><Relationship Id="rId2" Type="http://schemas.openxmlformats.org/officeDocument/2006/relationships/notesMaster" Target="../notesMasters/notesMaster1.xml"/></Relationships>

</file>

<file path=ppt/notesSlides/_rels/notesSlide73.xml.rels><?xml version="1.0" encoding="UTF-8" standalone="yes"?><Relationships xmlns="http://schemas.openxmlformats.org/package/2006/relationships"><Relationship Id="rId1" Type="http://schemas.openxmlformats.org/officeDocument/2006/relationships/slide" Target="../slides/slide73.xml"/><Relationship Id="rId2" Type="http://schemas.openxmlformats.org/officeDocument/2006/relationships/notesMaster" Target="../notesMasters/notesMaster1.xml"/></Relationships>

</file>

<file path=ppt/notesSlides/_rels/notesSlide74.xml.rels><?xml version="1.0" encoding="UTF-8" standalone="yes"?><Relationships xmlns="http://schemas.openxmlformats.org/package/2006/relationships"><Relationship Id="rId1" Type="http://schemas.openxmlformats.org/officeDocument/2006/relationships/slide" Target="../slides/slide74.xml"/><Relationship Id="rId2" Type="http://schemas.openxmlformats.org/officeDocument/2006/relationships/notesMaster" Target="../notesMasters/notesMaster1.xml"/></Relationships>

</file>

<file path=ppt/notesSlides/_rels/notesSlide75.xml.rels><?xml version="1.0" encoding="UTF-8" standalone="yes"?><Relationships xmlns="http://schemas.openxmlformats.org/package/2006/relationships"><Relationship Id="rId1" Type="http://schemas.openxmlformats.org/officeDocument/2006/relationships/slide" Target="../slides/slide75.xml"/><Relationship Id="rId2" Type="http://schemas.openxmlformats.org/officeDocument/2006/relationships/notesMaster" Target="../notesMasters/notesMaster1.xml"/></Relationships>

</file>

<file path=ppt/notesSlides/_rels/notesSlide76.xml.rels><?xml version="1.0" encoding="UTF-8" standalone="yes"?><Relationships xmlns="http://schemas.openxmlformats.org/package/2006/relationships"><Relationship Id="rId1" Type="http://schemas.openxmlformats.org/officeDocument/2006/relationships/slide" Target="../slides/slide76.xml"/><Relationship Id="rId2" Type="http://schemas.openxmlformats.org/officeDocument/2006/relationships/notesMaster" Target="../notesMasters/notesMaster1.xml"/></Relationships>

</file>

<file path=ppt/notesSlides/_rels/notesSlide77.xml.rels><?xml version="1.0" encoding="UTF-8" standalone="yes"?><Relationships xmlns="http://schemas.openxmlformats.org/package/2006/relationships"><Relationship Id="rId1" Type="http://schemas.openxmlformats.org/officeDocument/2006/relationships/slide" Target="../slides/slide77.xml"/><Relationship Id="rId2" Type="http://schemas.openxmlformats.org/officeDocument/2006/relationships/notesMaster" Target="../notesMasters/notesMaster1.xml"/></Relationships>

</file>

<file path=ppt/notesSlides/_rels/notesSlide78.xml.rels><?xml version="1.0" encoding="UTF-8" standalone="yes"?><Relationships xmlns="http://schemas.openxmlformats.org/package/2006/relationships"><Relationship Id="rId1" Type="http://schemas.openxmlformats.org/officeDocument/2006/relationships/slide" Target="../slides/slide78.xml"/><Relationship Id="rId2" Type="http://schemas.openxmlformats.org/officeDocument/2006/relationships/notesMaster" Target="../notesMasters/notesMaster1.xml"/></Relationships>

</file>

<file path=ppt/notesSlides/_rels/notesSlide79.xml.rels><?xml version="1.0" encoding="UTF-8" standalone="yes"?><Relationships xmlns="http://schemas.openxmlformats.org/package/2006/relationships"><Relationship Id="rId1" Type="http://schemas.openxmlformats.org/officeDocument/2006/relationships/slide" Target="../slides/slide79.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0.xml.rels><?xml version="1.0" encoding="UTF-8" standalone="yes"?><Relationships xmlns="http://schemas.openxmlformats.org/package/2006/relationships"><Relationship Id="rId1" Type="http://schemas.openxmlformats.org/officeDocument/2006/relationships/slide" Target="../slides/slide80.xml"/><Relationship Id="rId2" Type="http://schemas.openxmlformats.org/officeDocument/2006/relationships/notesMaster" Target="../notesMasters/notesMaster1.xml"/></Relationships>

</file>

<file path=ppt/notesSlides/_rels/notesSlide81.xml.rels><?xml version="1.0" encoding="UTF-8" standalone="yes"?><Relationships xmlns="http://schemas.openxmlformats.org/package/2006/relationships"><Relationship Id="rId1" Type="http://schemas.openxmlformats.org/officeDocument/2006/relationships/slide" Target="../slides/slide81.xml"/><Relationship Id="rId2" Type="http://schemas.openxmlformats.org/officeDocument/2006/relationships/notesMaster" Target="../notesMasters/notesMaster1.xml"/></Relationships>

</file>

<file path=ppt/notesSlides/_rels/notesSlide82.xml.rels><?xml version="1.0" encoding="UTF-8" standalone="yes"?><Relationships xmlns="http://schemas.openxmlformats.org/package/2006/relationships"><Relationship Id="rId1" Type="http://schemas.openxmlformats.org/officeDocument/2006/relationships/slide" Target="../slides/slide82.xml"/><Relationship Id="rId2" Type="http://schemas.openxmlformats.org/officeDocument/2006/relationships/notesMaster" Target="../notesMasters/notesMaster1.xml"/></Relationships>

</file>

<file path=ppt/notesSlides/_rels/notesSlide83.xml.rels><?xml version="1.0" encoding="UTF-8" standalone="yes"?><Relationships xmlns="http://schemas.openxmlformats.org/package/2006/relationships"><Relationship Id="rId1" Type="http://schemas.openxmlformats.org/officeDocument/2006/relationships/slide" Target="../slides/slide83.xml"/><Relationship Id="rId2" Type="http://schemas.openxmlformats.org/officeDocument/2006/relationships/notesMaster" Target="../notesMasters/notesMaster1.xml"/></Relationships>

</file>

<file path=ppt/notesSlides/_rels/notesSlide84.xml.rels><?xml version="1.0" encoding="UTF-8" standalone="yes"?><Relationships xmlns="http://schemas.openxmlformats.org/package/2006/relationships"><Relationship Id="rId1" Type="http://schemas.openxmlformats.org/officeDocument/2006/relationships/slide" Target="../slides/slide84.xml"/><Relationship Id="rId2" Type="http://schemas.openxmlformats.org/officeDocument/2006/relationships/notesMaster" Target="../notesMasters/notesMaster1.xml"/></Relationships>

</file>

<file path=ppt/notesSlides/_rels/notesSlide85.xml.rels><?xml version="1.0" encoding="UTF-8" standalone="yes"?><Relationships xmlns="http://schemas.openxmlformats.org/package/2006/relationships"><Relationship Id="rId1" Type="http://schemas.openxmlformats.org/officeDocument/2006/relationships/slide" Target="../slides/slide85.xml"/><Relationship Id="rId2" Type="http://schemas.openxmlformats.org/officeDocument/2006/relationships/notesMaster" Target="../notesMasters/notesMaster1.xml"/></Relationships>

</file>

<file path=ppt/notesSlides/_rels/notesSlide86.xml.rels><?xml version="1.0" encoding="UTF-8" standalone="yes"?><Relationships xmlns="http://schemas.openxmlformats.org/package/2006/relationships"><Relationship Id="rId1" Type="http://schemas.openxmlformats.org/officeDocument/2006/relationships/slide" Target="../slides/slide86.xml"/><Relationship Id="rId2" Type="http://schemas.openxmlformats.org/officeDocument/2006/relationships/notesMaster" Target="../notesMasters/notesMaster1.xml"/></Relationships>

</file>

<file path=ppt/notesSlides/_rels/notesSlide87.xml.rels><?xml version="1.0" encoding="UTF-8" standalone="yes"?><Relationships xmlns="http://schemas.openxmlformats.org/package/2006/relationships"><Relationship Id="rId1" Type="http://schemas.openxmlformats.org/officeDocument/2006/relationships/slide" Target="../slides/slide87.xml"/><Relationship Id="rId2" Type="http://schemas.openxmlformats.org/officeDocument/2006/relationships/notesMaster" Target="../notesMasters/notesMaster1.xml"/></Relationships>

</file>

<file path=ppt/notesSlides/_rels/notesSlide88.xml.rels><?xml version="1.0" encoding="UTF-8" standalone="yes"?><Relationships xmlns="http://schemas.openxmlformats.org/package/2006/relationships"><Relationship Id="rId1" Type="http://schemas.openxmlformats.org/officeDocument/2006/relationships/slide" Target="../slides/slide88.xml"/><Relationship Id="rId2" Type="http://schemas.openxmlformats.org/officeDocument/2006/relationships/notesMaster" Target="../notesMasters/notesMaster1.xml"/></Relationships>

</file>

<file path=ppt/notesSlides/_rels/notesSlide89.xml.rels><?xml version="1.0" encoding="UTF-8" standalone="yes"?><Relationships xmlns="http://schemas.openxmlformats.org/package/2006/relationships"><Relationship Id="rId1" Type="http://schemas.openxmlformats.org/officeDocument/2006/relationships/slide" Target="../slides/slide89.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0.xml.rels><?xml version="1.0" encoding="UTF-8" standalone="yes"?><Relationships xmlns="http://schemas.openxmlformats.org/package/2006/relationships"><Relationship Id="rId1" Type="http://schemas.openxmlformats.org/officeDocument/2006/relationships/slide" Target="../slides/slide90.xml"/><Relationship Id="rId2" Type="http://schemas.openxmlformats.org/officeDocument/2006/relationships/notesMaster" Target="../notesMasters/notesMaster1.xml"/></Relationships>

</file>

<file path=ppt/notesSlides/_rels/notesSlide91.xml.rels><?xml version="1.0" encoding="UTF-8" standalone="yes"?><Relationships xmlns="http://schemas.openxmlformats.org/package/2006/relationships"><Relationship Id="rId1" Type="http://schemas.openxmlformats.org/officeDocument/2006/relationships/slide" Target="../slides/slide91.xml"/><Relationship Id="rId2" Type="http://schemas.openxmlformats.org/officeDocument/2006/relationships/notesMaster" Target="../notesMasters/notesMaster1.xml"/></Relationships>

</file>

<file path=ppt/notesSlides/_rels/notesSlide92.xml.rels><?xml version="1.0" encoding="UTF-8" standalone="yes"?><Relationships xmlns="http://schemas.openxmlformats.org/package/2006/relationships"><Relationship Id="rId1" Type="http://schemas.openxmlformats.org/officeDocument/2006/relationships/slide" Target="../slides/slide92.xml"/><Relationship Id="rId2" Type="http://schemas.openxmlformats.org/officeDocument/2006/relationships/notesMaster" Target="../notesMasters/notesMaster1.xml"/></Relationships>

</file>

<file path=ppt/notesSlides/_rels/notesSlide93.xml.rels><?xml version="1.0" encoding="UTF-8" standalone="yes"?><Relationships xmlns="http://schemas.openxmlformats.org/package/2006/relationships"><Relationship Id="rId1" Type="http://schemas.openxmlformats.org/officeDocument/2006/relationships/slide" Target="../slides/slide93.xml"/><Relationship Id="rId2" Type="http://schemas.openxmlformats.org/officeDocument/2006/relationships/notesMaster" Target="../notesMasters/notesMaster1.xml"/></Relationships>

</file>

<file path=ppt/notesSlides/_rels/notesSlide94.xml.rels><?xml version="1.0" encoding="UTF-8" standalone="yes"?><Relationships xmlns="http://schemas.openxmlformats.org/package/2006/relationships"><Relationship Id="rId1" Type="http://schemas.openxmlformats.org/officeDocument/2006/relationships/slide" Target="../slides/slide94.xml"/><Relationship Id="rId2" Type="http://schemas.openxmlformats.org/officeDocument/2006/relationships/notesMaster" Target="../notesMasters/notesMaster1.xml"/></Relationships>

</file>

<file path=ppt/notesSlides/_rels/notesSlide95.xml.rels><?xml version="1.0" encoding="UTF-8" standalone="yes"?><Relationships xmlns="http://schemas.openxmlformats.org/package/2006/relationships"><Relationship Id="rId1" Type="http://schemas.openxmlformats.org/officeDocument/2006/relationships/slide" Target="../slides/slide95.xml"/><Relationship Id="rId2" Type="http://schemas.openxmlformats.org/officeDocument/2006/relationships/notesMaster" Target="../notesMasters/notesMaster1.xml"/></Relationships>

</file>

<file path=ppt/notesSlides/_rels/notesSlide96.xml.rels><?xml version="1.0" encoding="UTF-8" standalone="yes"?><Relationships xmlns="http://schemas.openxmlformats.org/package/2006/relationships"><Relationship Id="rId1" Type="http://schemas.openxmlformats.org/officeDocument/2006/relationships/slide" Target="../slides/slide96.xml"/><Relationship Id="rId2" Type="http://schemas.openxmlformats.org/officeDocument/2006/relationships/notesMaster" Target="../notesMasters/notesMaster1.xml"/></Relationships>

</file>

<file path=ppt/notesSlides/_rels/notesSlide97.xml.rels><?xml version="1.0" encoding="UTF-8" standalone="yes"?><Relationships xmlns="http://schemas.openxmlformats.org/package/2006/relationships"><Relationship Id="rId1" Type="http://schemas.openxmlformats.org/officeDocument/2006/relationships/slide" Target="../slides/slide97.xml"/><Relationship Id="rId2" Type="http://schemas.openxmlformats.org/officeDocument/2006/relationships/notesMaster" Target="../notesMasters/notesMaster1.xml"/></Relationships>

</file>

<file path=ppt/notesSlides/_rels/notesSlide98.xml.rels><?xml version="1.0" encoding="UTF-8" standalone="yes"?><Relationships xmlns="http://schemas.openxmlformats.org/package/2006/relationships"><Relationship Id="rId1" Type="http://schemas.openxmlformats.org/officeDocument/2006/relationships/slide" Target="../slides/slide98.xml"/><Relationship Id="rId2" Type="http://schemas.openxmlformats.org/officeDocument/2006/relationships/notesMaster" Target="../notesMasters/notesMaster1.xml"/></Relationships>

</file>

<file path=ppt/notesSlides/_rels/notesSlide99.xml.rels><?xml version="1.0" encoding="UTF-8" standalone="yes"?><Relationships xmlns="http://schemas.openxmlformats.org/package/2006/relationships"><Relationship Id="rId1" Type="http://schemas.openxmlformats.org/officeDocument/2006/relationships/slide" Target="../slides/slide9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sldImg"/>
          </p:nvPr>
        </p:nvSpPr>
        <p:spPr>
          <a:prstGeom prst="rect">
            <a:avLst/>
          </a:prstGeom>
        </p:spPr>
        <p:txBody>
          <a:bodyPr/>
          <a:lstStyle/>
          <a:p>
            <a:pPr/>
          </a:p>
        </p:txBody>
      </p:sp>
      <p:sp>
        <p:nvSpPr>
          <p:cNvPr id="131" name="Shape 131"/>
          <p:cNvSpPr/>
          <p:nvPr>
            <p:ph type="body" sz="quarter" idx="1"/>
          </p:nvPr>
        </p:nvSpPr>
        <p:spPr>
          <a:prstGeom prst="rect">
            <a:avLst/>
          </a:prstGeom>
        </p:spPr>
        <p:txBody>
          <a:bodyPr/>
          <a:lstStyle/>
          <a:p>
            <a:pPr/>
            <a:r>
              <a:t>In this episode, I will give you a high level introduction to the Java Collections Framework.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ph type="sldImg"/>
          </p:nvPr>
        </p:nvSpPr>
        <p:spPr>
          <a:prstGeom prst="rect">
            <a:avLst/>
          </a:prstGeom>
        </p:spPr>
        <p:txBody>
          <a:bodyPr/>
          <a:lstStyle/>
          <a:p>
            <a:pPr/>
          </a:p>
        </p:txBody>
      </p:sp>
      <p:sp>
        <p:nvSpPr>
          <p:cNvPr id="175" name="Shape 175"/>
          <p:cNvSpPr/>
          <p:nvPr>
            <p:ph type="body" sz="quarter" idx="1"/>
          </p:nvPr>
        </p:nvSpPr>
        <p:spPr>
          <a:prstGeom prst="rect">
            <a:avLst/>
          </a:prstGeom>
        </p:spPr>
        <p:txBody>
          <a:bodyPr/>
          <a:lstStyle/>
          <a:p>
            <a:pPr/>
            <a:r>
              <a:t>various collection interfaces and classes that serve as a more powerful, object oriented alternative to arrays.</a:t>
            </a: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9" name="Shape 1479"/>
          <p:cNvSpPr/>
          <p:nvPr>
            <p:ph type="sldImg"/>
          </p:nvPr>
        </p:nvSpPr>
        <p:spPr>
          <a:prstGeom prst="rect">
            <a:avLst/>
          </a:prstGeom>
        </p:spPr>
        <p:txBody>
          <a:bodyPr/>
          <a:lstStyle/>
          <a:p>
            <a:pPr/>
          </a:p>
        </p:txBody>
      </p:sp>
      <p:sp>
        <p:nvSpPr>
          <p:cNvPr id="1480" name="Shape 1480"/>
          <p:cNvSpPr/>
          <p:nvPr>
            <p:ph type="body" sz="quarter" idx="1"/>
          </p:nvPr>
        </p:nvSpPr>
        <p:spPr>
          <a:prstGeom prst="rect">
            <a:avLst/>
          </a:prstGeom>
        </p:spPr>
        <p:txBody>
          <a:bodyPr/>
          <a:lstStyle/>
          <a:p>
            <a:pPr/>
            <a:r>
              <a:t>Return a negative integer if the first argument is less than the second argument, zero if both arguments are equal and a positive integer if the first argument is greater than the second</a:t>
            </a: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3" name="Shape 1483"/>
          <p:cNvSpPr/>
          <p:nvPr>
            <p:ph type="sldImg"/>
          </p:nvPr>
        </p:nvSpPr>
        <p:spPr>
          <a:prstGeom prst="rect">
            <a:avLst/>
          </a:prstGeom>
        </p:spPr>
        <p:txBody>
          <a:bodyPr/>
          <a:lstStyle/>
          <a:p>
            <a:pPr/>
          </a:p>
        </p:txBody>
      </p:sp>
      <p:sp>
        <p:nvSpPr>
          <p:cNvPr id="1484" name="Shape 1484"/>
          <p:cNvSpPr/>
          <p:nvPr>
            <p:ph type="body" sz="quarter" idx="1"/>
          </p:nvPr>
        </p:nvSpPr>
        <p:spPr>
          <a:prstGeom prst="rect">
            <a:avLst/>
          </a:prstGeom>
        </p:spPr>
        <p:txBody>
          <a:bodyPr/>
          <a:lstStyle/>
          <a:p>
            <a:pPr/>
            <a:r>
              <a:t>Last but not least, let’s look at the two utility classes Collections and Arrays. Like a Swiss army knife they provide static helper methods that greatly enhance the general usefulness of the collection classes.</a:t>
            </a: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8" name="Shape 1488"/>
          <p:cNvSpPr/>
          <p:nvPr>
            <p:ph type="sldImg"/>
          </p:nvPr>
        </p:nvSpPr>
        <p:spPr>
          <a:prstGeom prst="rect">
            <a:avLst/>
          </a:prstGeom>
        </p:spPr>
        <p:txBody>
          <a:bodyPr/>
          <a:lstStyle/>
          <a:p>
            <a:pPr/>
          </a:p>
        </p:txBody>
      </p:sp>
      <p:sp>
        <p:nvSpPr>
          <p:cNvPr id="1489" name="Shape 1489"/>
          <p:cNvSpPr/>
          <p:nvPr>
            <p:ph type="body" sz="quarter" idx="1"/>
          </p:nvPr>
        </p:nvSpPr>
        <p:spPr>
          <a:prstGeom prst="rect">
            <a:avLst/>
          </a:prstGeom>
        </p:spPr>
        <p:txBody>
          <a:bodyPr/>
          <a:lstStyle/>
          <a:p>
            <a:pPr/>
            <a:r>
              <a:t>java.util.Collections - Offers methods like sort, shuffle, reverse, search, min or max.</a:t>
            </a: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3" name="Shape 1493"/>
          <p:cNvSpPr/>
          <p:nvPr>
            <p:ph type="sldImg"/>
          </p:nvPr>
        </p:nvSpPr>
        <p:spPr>
          <a:prstGeom prst="rect">
            <a:avLst/>
          </a:prstGeom>
        </p:spPr>
        <p:txBody>
          <a:bodyPr/>
          <a:lstStyle/>
          <a:p>
            <a:pPr/>
          </a:p>
        </p:txBody>
      </p:sp>
      <p:sp>
        <p:nvSpPr>
          <p:cNvPr id="1494" name="Shape 1494"/>
          <p:cNvSpPr/>
          <p:nvPr>
            <p:ph type="body" sz="quarter" idx="1"/>
          </p:nvPr>
        </p:nvSpPr>
        <p:spPr>
          <a:prstGeom prst="rect">
            <a:avLst/>
          </a:prstGeom>
        </p:spPr>
        <p:txBody>
          <a:bodyPr/>
          <a:lstStyle/>
          <a:p>
            <a:pPr/>
            <a:r>
              <a:t>java.util.Arrays - Operates on Arrays and not on collections actually. Similar to the Collections class, it allows to sort arrays or to search through arrays, for example.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179"/>
          <p:cNvSpPr/>
          <p:nvPr>
            <p:ph type="sldImg"/>
          </p:nvPr>
        </p:nvSpPr>
        <p:spPr>
          <a:prstGeom prst="rect">
            <a:avLst/>
          </a:prstGeom>
        </p:spPr>
        <p:txBody>
          <a:bodyPr/>
          <a:lstStyle/>
          <a:p>
            <a:pPr/>
          </a:p>
        </p:txBody>
      </p:sp>
      <p:sp>
        <p:nvSpPr>
          <p:cNvPr id="180" name="Shape 180"/>
          <p:cNvSpPr/>
          <p:nvPr>
            <p:ph type="body" sz="quarter" idx="1"/>
          </p:nvPr>
        </p:nvSpPr>
        <p:spPr>
          <a:prstGeom prst="rect">
            <a:avLst/>
          </a:prstGeom>
        </p:spPr>
        <p:txBody>
          <a:bodyPr/>
          <a:lstStyle/>
          <a:p>
            <a:pPr/>
            <a:r>
              <a:t>Collection related utility interfaces and classes that assist you in using the collections. I am going to describe both parts in detail now.</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5" name="Shape 185"/>
          <p:cNvSpPr/>
          <p:nvPr>
            <p:ph type="sldImg"/>
          </p:nvPr>
        </p:nvSpPr>
        <p:spPr>
          <a:prstGeom prst="rect">
            <a:avLst/>
          </a:prstGeom>
        </p:spPr>
        <p:txBody>
          <a:bodyPr/>
          <a:lstStyle/>
          <a:p>
            <a:pPr/>
          </a:p>
        </p:txBody>
      </p:sp>
      <p:sp>
        <p:nvSpPr>
          <p:cNvPr id="186" name="Shape 186"/>
          <p:cNvSpPr/>
          <p:nvPr>
            <p:ph type="body" sz="quarter" idx="1"/>
          </p:nvPr>
        </p:nvSpPr>
        <p:spPr>
          <a:prstGeom prst="rect">
            <a:avLst/>
          </a:prstGeom>
        </p:spPr>
        <p:txBody>
          <a:bodyPr/>
          <a:lstStyle/>
          <a:p>
            <a:pPr/>
            <a:r>
              <a:t>On the next slides you will see the interface and class hierarchy for collections. Unlike arrays, all collections can dynamically grow or shrink in size.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sldImg"/>
          </p:nvPr>
        </p:nvSpPr>
        <p:spPr>
          <a:prstGeom prst="rect">
            <a:avLst/>
          </a:prstGeom>
        </p:spPr>
        <p:txBody>
          <a:bodyPr/>
          <a:lstStyle/>
          <a:p>
            <a:pPr/>
          </a:p>
        </p:txBody>
      </p:sp>
      <p:sp>
        <p:nvSpPr>
          <p:cNvPr id="192" name="Shape 192"/>
          <p:cNvSpPr/>
          <p:nvPr>
            <p:ph type="body" sz="quarter" idx="1"/>
          </p:nvPr>
        </p:nvSpPr>
        <p:spPr>
          <a:prstGeom prst="rect">
            <a:avLst/>
          </a:prstGeom>
        </p:spPr>
        <p:txBody>
          <a:bodyPr/>
          <a:lstStyle/>
          <a:p>
            <a:pPr/>
            <a:r>
              <a:t>As said before a collection can hold a group of objects. A Map can store pairs of objects that have some kind of relation which ties them together, named key and value.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sldImg"/>
          </p:nvPr>
        </p:nvSpPr>
        <p:spPr>
          <a:prstGeom prst="rect">
            <a:avLst/>
          </a:prstGeom>
        </p:spPr>
        <p:txBody>
          <a:bodyPr/>
          <a:lstStyle/>
          <a:p>
            <a:pPr/>
          </a:p>
        </p:txBody>
      </p:sp>
      <p:sp>
        <p:nvSpPr>
          <p:cNvPr id="198" name="Shape 198"/>
          <p:cNvSpPr/>
          <p:nvPr>
            <p:ph type="body" sz="quarter" idx="1"/>
          </p:nvPr>
        </p:nvSpPr>
        <p:spPr>
          <a:prstGeom prst="rect">
            <a:avLst/>
          </a:prstGeom>
        </p:spPr>
        <p:txBody>
          <a:bodyPr/>
          <a:lstStyle/>
          <a:p>
            <a:pPr/>
            <a:r>
              <a:t>A value does not have a specific position in this map, but can be retrieved with the key it is related to. Relax if you don’t get it now, we will look at it in more detail later 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0" name="Shape 230"/>
          <p:cNvSpPr/>
          <p:nvPr>
            <p:ph type="sldImg"/>
          </p:nvPr>
        </p:nvSpPr>
        <p:spPr>
          <a:prstGeom prst="rect">
            <a:avLst/>
          </a:prstGeom>
        </p:spPr>
        <p:txBody>
          <a:bodyPr/>
          <a:lstStyle/>
          <a:p>
            <a:pPr/>
          </a:p>
        </p:txBody>
      </p:sp>
      <p:sp>
        <p:nvSpPr>
          <p:cNvPr id="231" name="Shape 231"/>
          <p:cNvSpPr/>
          <p:nvPr>
            <p:ph type="body" sz="quarter" idx="1"/>
          </p:nvPr>
        </p:nvSpPr>
        <p:spPr>
          <a:prstGeom prst="rect">
            <a:avLst/>
          </a:prstGeom>
        </p:spPr>
        <p:txBody>
          <a:bodyPr/>
          <a:lstStyle/>
          <a:p>
            <a:pPr/>
            <a:r>
              <a:t>So here you see the hierarchy of classes and interfaces extending or implementing the collection interface.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3" name="Shape 263"/>
          <p:cNvSpPr/>
          <p:nvPr>
            <p:ph type="sldImg"/>
          </p:nvPr>
        </p:nvSpPr>
        <p:spPr>
          <a:prstGeom prst="rect">
            <a:avLst/>
          </a:prstGeom>
        </p:spPr>
        <p:txBody>
          <a:bodyPr/>
          <a:lstStyle/>
          <a:p>
            <a:pPr/>
          </a:p>
        </p:txBody>
      </p:sp>
      <p:sp>
        <p:nvSpPr>
          <p:cNvPr id="264" name="Shape 264"/>
          <p:cNvSpPr/>
          <p:nvPr>
            <p:ph type="body" sz="quarter" idx="1"/>
          </p:nvPr>
        </p:nvSpPr>
        <p:spPr>
          <a:prstGeom prst="rect">
            <a:avLst/>
          </a:prstGeom>
        </p:spPr>
        <p:txBody>
          <a:bodyPr/>
          <a:lstStyle/>
          <a:p>
            <a:pPr/>
            <a:r>
              <a:t>Just try to remember some of the names listed here. This is just an overview so far.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6" name="Shape 296"/>
          <p:cNvSpPr/>
          <p:nvPr>
            <p:ph type="sldImg"/>
          </p:nvPr>
        </p:nvSpPr>
        <p:spPr>
          <a:prstGeom prst="rect">
            <a:avLst/>
          </a:prstGeom>
        </p:spPr>
        <p:txBody>
          <a:bodyPr/>
          <a:lstStyle/>
          <a:p>
            <a:pPr/>
          </a:p>
        </p:txBody>
      </p:sp>
      <p:sp>
        <p:nvSpPr>
          <p:cNvPr id="297" name="Shape 297"/>
          <p:cNvSpPr/>
          <p:nvPr>
            <p:ph type="body" sz="quarter" idx="1"/>
          </p:nvPr>
        </p:nvSpPr>
        <p:spPr>
          <a:prstGeom prst="rect">
            <a:avLst/>
          </a:prstGeom>
        </p:spPr>
        <p:txBody>
          <a:bodyPr/>
          <a:lstStyle/>
          <a:p>
            <a:pPr/>
            <a:r>
              <a:t>As you can see, the collection interface sits on top of a number of sub interfaces and implementing classes. A collection can hold a group of objects. The Collection interface is extended by the interfaces Set, List and Queue.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ph type="sldImg"/>
          </p:nvPr>
        </p:nvSpPr>
        <p:spPr>
          <a:prstGeom prst="rect">
            <a:avLst/>
          </a:prstGeom>
        </p:spPr>
        <p:txBody>
          <a:bodyPr/>
          <a:lstStyle/>
          <a:p>
            <a:pPr/>
          </a:p>
        </p:txBody>
      </p:sp>
      <p:sp>
        <p:nvSpPr>
          <p:cNvPr id="330" name="Shape 330"/>
          <p:cNvSpPr/>
          <p:nvPr>
            <p:ph type="body" sz="quarter" idx="1"/>
          </p:nvPr>
        </p:nvSpPr>
        <p:spPr>
          <a:prstGeom prst="rect">
            <a:avLst/>
          </a:prstGeom>
        </p:spPr>
        <p:txBody>
          <a:bodyPr/>
          <a:lstStyle/>
          <a:p>
            <a:pPr/>
            <a:r>
              <a:t>A Set is defined as a group of unique objects. What is considered as unique is defined by the equals method of the Object type the Set holds. So in other words, a Set can not hold two equal objects.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2" name="Shape 362"/>
          <p:cNvSpPr/>
          <p:nvPr>
            <p:ph type="sldImg"/>
          </p:nvPr>
        </p:nvSpPr>
        <p:spPr>
          <a:prstGeom prst="rect">
            <a:avLst/>
          </a:prstGeom>
        </p:spPr>
        <p:txBody>
          <a:bodyPr/>
          <a:lstStyle/>
          <a:p>
            <a:pPr/>
          </a:p>
        </p:txBody>
      </p:sp>
      <p:sp>
        <p:nvSpPr>
          <p:cNvPr id="363" name="Shape 363"/>
          <p:cNvSpPr/>
          <p:nvPr>
            <p:ph type="body" sz="quarter" idx="1"/>
          </p:nvPr>
        </p:nvSpPr>
        <p:spPr>
          <a:prstGeom prst="rect">
            <a:avLst/>
          </a:prstGeom>
        </p:spPr>
        <p:txBody>
          <a:bodyPr/>
          <a:lstStyle/>
          <a:p>
            <a:pPr/>
            <a:r>
              <a:t>A List is defined as a sequence of objects. So unlike a Set, a List can contain duplicate entries. Besides, a List keeps its elements in the order they were inserted into the list.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sldImg"/>
          </p:nvPr>
        </p:nvSpPr>
        <p:spPr>
          <a:prstGeom prst="rect">
            <a:avLst/>
          </a:prstGeom>
        </p:spPr>
        <p:txBody>
          <a:bodyPr/>
          <a:lstStyle/>
          <a:p>
            <a:pPr/>
          </a:p>
        </p:txBody>
      </p:sp>
      <p:sp>
        <p:nvSpPr>
          <p:cNvPr id="136" name="Shape 136"/>
          <p:cNvSpPr/>
          <p:nvPr>
            <p:ph type="body" sz="quarter" idx="1"/>
          </p:nvPr>
        </p:nvSpPr>
        <p:spPr>
          <a:prstGeom prst="rect">
            <a:avLst/>
          </a:prstGeom>
        </p:spPr>
        <p:txBody>
          <a:bodyPr/>
          <a:lstStyle/>
          <a:p>
            <a:pPr/>
            <a:r>
              <a:t>Unfortunately, there are several overloaded uses of the word “collection”. Let me clarify the various meanings up-front.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5" name="Shape 395"/>
          <p:cNvSpPr/>
          <p:nvPr>
            <p:ph type="sldImg"/>
          </p:nvPr>
        </p:nvSpPr>
        <p:spPr>
          <a:prstGeom prst="rect">
            <a:avLst/>
          </a:prstGeom>
        </p:spPr>
        <p:txBody>
          <a:bodyPr/>
          <a:lstStyle/>
          <a:p>
            <a:pPr/>
          </a:p>
        </p:txBody>
      </p:sp>
      <p:sp>
        <p:nvSpPr>
          <p:cNvPr id="396" name="Shape 396"/>
          <p:cNvSpPr/>
          <p:nvPr>
            <p:ph type="body" sz="quarter" idx="1"/>
          </p:nvPr>
        </p:nvSpPr>
        <p:spPr>
          <a:prstGeom prst="rect">
            <a:avLst/>
          </a:prstGeom>
        </p:spPr>
        <p:txBody>
          <a:bodyPr/>
          <a:lstStyle/>
          <a:p>
            <a:pPr/>
            <a:r>
              <a:t>A queue has two sides. Entries are added to the end and removed from the top of the queue.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8" name="Shape 428"/>
          <p:cNvSpPr/>
          <p:nvPr>
            <p:ph type="sldImg"/>
          </p:nvPr>
        </p:nvSpPr>
        <p:spPr>
          <a:prstGeom prst="rect">
            <a:avLst/>
          </a:prstGeom>
        </p:spPr>
        <p:txBody>
          <a:bodyPr/>
          <a:lstStyle/>
          <a:p>
            <a:pPr/>
          </a:p>
        </p:txBody>
      </p:sp>
      <p:sp>
        <p:nvSpPr>
          <p:cNvPr id="429" name="Shape 429"/>
          <p:cNvSpPr/>
          <p:nvPr>
            <p:ph type="body" sz="quarter" idx="1"/>
          </p:nvPr>
        </p:nvSpPr>
        <p:spPr>
          <a:prstGeom prst="rect">
            <a:avLst/>
          </a:prstGeom>
        </p:spPr>
        <p:txBody>
          <a:bodyPr/>
          <a:lstStyle/>
          <a:p>
            <a:pPr/>
            <a:r>
              <a:t>This is often described as “first in first out”, which is pretty much like a waiting line in real life works. The first person queuing up will also be the first person leaving the queue.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1" name="Shape 461"/>
          <p:cNvSpPr/>
          <p:nvPr>
            <p:ph type="sldImg"/>
          </p:nvPr>
        </p:nvSpPr>
        <p:spPr>
          <a:prstGeom prst="rect">
            <a:avLst/>
          </a:prstGeom>
        </p:spPr>
        <p:txBody>
          <a:bodyPr/>
          <a:lstStyle/>
          <a:p>
            <a:pPr/>
          </a:p>
        </p:txBody>
      </p:sp>
      <p:sp>
        <p:nvSpPr>
          <p:cNvPr id="462" name="Shape 462"/>
          <p:cNvSpPr/>
          <p:nvPr>
            <p:ph type="body" sz="quarter" idx="1"/>
          </p:nvPr>
        </p:nvSpPr>
        <p:spPr>
          <a:prstGeom prst="rect">
            <a:avLst/>
          </a:prstGeom>
        </p:spPr>
        <p:txBody>
          <a:bodyPr/>
          <a:lstStyle/>
          <a:p>
            <a:pPr/>
            <a:r>
              <a:t>Now let’s have a closer look at the interfaces and classes that extend or implement the Set interface.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4" name="Shape 494"/>
          <p:cNvSpPr/>
          <p:nvPr>
            <p:ph type="sldImg"/>
          </p:nvPr>
        </p:nvSpPr>
        <p:spPr>
          <a:prstGeom prst="rect">
            <a:avLst/>
          </a:prstGeom>
        </p:spPr>
        <p:txBody>
          <a:bodyPr/>
          <a:lstStyle/>
          <a:p>
            <a:pPr/>
          </a:p>
        </p:txBody>
      </p:sp>
      <p:sp>
        <p:nvSpPr>
          <p:cNvPr id="495" name="Shape 495"/>
          <p:cNvSpPr/>
          <p:nvPr>
            <p:ph type="body" sz="quarter" idx="1"/>
          </p:nvPr>
        </p:nvSpPr>
        <p:spPr>
          <a:prstGeom prst="rect">
            <a:avLst/>
          </a:prstGeom>
        </p:spPr>
        <p:txBody>
          <a:bodyPr/>
          <a:lstStyle/>
          <a:p>
            <a:pPr/>
            <a:r>
              <a:t>HashSet, LinkedHashSet and TreeSet are all implementing the Set interface. HashSet is the default implementation that is used in the majority of cases.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7" name="Shape 527"/>
          <p:cNvSpPr/>
          <p:nvPr>
            <p:ph type="sldImg"/>
          </p:nvPr>
        </p:nvSpPr>
        <p:spPr>
          <a:prstGeom prst="rect">
            <a:avLst/>
          </a:prstGeom>
        </p:spPr>
        <p:txBody>
          <a:bodyPr/>
          <a:lstStyle/>
          <a:p>
            <a:pPr/>
          </a:p>
        </p:txBody>
      </p:sp>
      <p:sp>
        <p:nvSpPr>
          <p:cNvPr id="528" name="Shape 528"/>
          <p:cNvSpPr/>
          <p:nvPr>
            <p:ph type="body" sz="quarter" idx="1"/>
          </p:nvPr>
        </p:nvSpPr>
        <p:spPr>
          <a:prstGeom prst="rect">
            <a:avLst/>
          </a:prstGeom>
        </p:spPr>
        <p:txBody>
          <a:bodyPr/>
          <a:lstStyle/>
          <a:p>
            <a:pPr/>
            <a:r>
              <a:t>LinkedHashSet is like a mix of a HashSet and a List, as it does not allow duplicate entries like a Set, but it returns its elements in the order in which they were inserted, like a List would do.</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0" name="Shape 560"/>
          <p:cNvSpPr/>
          <p:nvPr>
            <p:ph type="sldImg"/>
          </p:nvPr>
        </p:nvSpPr>
        <p:spPr>
          <a:prstGeom prst="rect">
            <a:avLst/>
          </a:prstGeom>
        </p:spPr>
        <p:txBody>
          <a:bodyPr/>
          <a:lstStyle/>
          <a:p>
            <a:pPr/>
          </a:p>
        </p:txBody>
      </p:sp>
      <p:sp>
        <p:nvSpPr>
          <p:cNvPr id="561" name="Shape 561"/>
          <p:cNvSpPr/>
          <p:nvPr>
            <p:ph type="body" sz="quarter" idx="1"/>
          </p:nvPr>
        </p:nvSpPr>
        <p:spPr>
          <a:prstGeom prst="rect">
            <a:avLst/>
          </a:prstGeom>
        </p:spPr>
        <p:txBody>
          <a:bodyPr/>
          <a:lstStyle/>
          <a:p>
            <a:pPr/>
            <a:r>
              <a:t>TreeSet will constantly keep all its elements in sorted order. But keep in mind “there is no free lunch”, every added feature comes at a certain cost.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3" name="Shape 593"/>
          <p:cNvSpPr/>
          <p:nvPr>
            <p:ph type="sldImg"/>
          </p:nvPr>
        </p:nvSpPr>
        <p:spPr>
          <a:prstGeom prst="rect">
            <a:avLst/>
          </a:prstGeom>
        </p:spPr>
        <p:txBody>
          <a:bodyPr/>
          <a:lstStyle/>
          <a:p>
            <a:pPr/>
          </a:p>
        </p:txBody>
      </p:sp>
      <p:sp>
        <p:nvSpPr>
          <p:cNvPr id="594" name="Shape 594"/>
          <p:cNvSpPr/>
          <p:nvPr>
            <p:ph type="body" sz="quarter" idx="1"/>
          </p:nvPr>
        </p:nvSpPr>
        <p:spPr>
          <a:prstGeom prst="rect">
            <a:avLst/>
          </a:prstGeom>
        </p:spPr>
        <p:txBody>
          <a:bodyPr/>
          <a:lstStyle/>
          <a:p>
            <a:pPr/>
            <a:r>
              <a:t>After looking at the classes implementing the Set interface, let’s also have a look at the two extending interfaces we haven’t talked about yet.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6" name="Shape 626"/>
          <p:cNvSpPr/>
          <p:nvPr>
            <p:ph type="sldImg"/>
          </p:nvPr>
        </p:nvSpPr>
        <p:spPr>
          <a:prstGeom prst="rect">
            <a:avLst/>
          </a:prstGeom>
        </p:spPr>
        <p:txBody>
          <a:bodyPr/>
          <a:lstStyle/>
          <a:p>
            <a:pPr/>
          </a:p>
        </p:txBody>
      </p:sp>
      <p:sp>
        <p:nvSpPr>
          <p:cNvPr id="627" name="Shape 627"/>
          <p:cNvSpPr/>
          <p:nvPr>
            <p:ph type="body" sz="quarter" idx="1"/>
          </p:nvPr>
        </p:nvSpPr>
        <p:spPr>
          <a:prstGeom prst="rect">
            <a:avLst/>
          </a:prstGeom>
        </p:spPr>
        <p:txBody>
          <a:bodyPr/>
          <a:lstStyle/>
          <a:p>
            <a:pPr/>
            <a:r>
              <a:t>As the name implies, SortedSet is a Set that is constantly sorted.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9" name="Shape 659"/>
          <p:cNvSpPr/>
          <p:nvPr>
            <p:ph type="sldImg"/>
          </p:nvPr>
        </p:nvSpPr>
        <p:spPr>
          <a:prstGeom prst="rect">
            <a:avLst/>
          </a:prstGeom>
        </p:spPr>
        <p:txBody>
          <a:bodyPr/>
          <a:lstStyle/>
          <a:p>
            <a:pPr/>
          </a:p>
        </p:txBody>
      </p:sp>
      <p:sp>
        <p:nvSpPr>
          <p:cNvPr id="660" name="Shape 660"/>
          <p:cNvSpPr/>
          <p:nvPr>
            <p:ph type="body" sz="quarter" idx="1"/>
          </p:nvPr>
        </p:nvSpPr>
        <p:spPr>
          <a:prstGeom prst="rect">
            <a:avLst/>
          </a:prstGeom>
        </p:spPr>
        <p:txBody>
          <a:bodyPr/>
          <a:lstStyle/>
          <a:p>
            <a:pPr/>
            <a:r>
              <a:t>The NavigableSet interface was added with Java 6. It allows to navigate through the sorted list, for example it provides methods to retrieve the next element greater or smaller then a given element of the Set.</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2" name="Shape 692"/>
          <p:cNvSpPr/>
          <p:nvPr>
            <p:ph type="sldImg"/>
          </p:nvPr>
        </p:nvSpPr>
        <p:spPr>
          <a:prstGeom prst="rect">
            <a:avLst/>
          </a:prstGeom>
        </p:spPr>
        <p:txBody>
          <a:bodyPr/>
          <a:lstStyle/>
          <a:p>
            <a:pPr/>
          </a:p>
        </p:txBody>
      </p:sp>
      <p:sp>
        <p:nvSpPr>
          <p:cNvPr id="693" name="Shape 693"/>
          <p:cNvSpPr/>
          <p:nvPr>
            <p:ph type="body" sz="quarter" idx="1"/>
          </p:nvPr>
        </p:nvSpPr>
        <p:spPr>
          <a:prstGeom prst="rect">
            <a:avLst/>
          </a:prstGeom>
        </p:spPr>
        <p:txBody>
          <a:bodyPr/>
          <a:lstStyle/>
          <a:p>
            <a:pPr/>
            <a:r>
              <a:t>Next, let’s have a closer look at the classes that implement the List interface.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sldImg"/>
          </p:nvPr>
        </p:nvSpPr>
        <p:spPr>
          <a:prstGeom prst="rect">
            <a:avLst/>
          </a:prstGeom>
        </p:spPr>
        <p:txBody>
          <a:bodyPr/>
          <a:lstStyle/>
          <a:p>
            <a:pPr/>
          </a:p>
        </p:txBody>
      </p:sp>
      <p:sp>
        <p:nvSpPr>
          <p:cNvPr id="141" name="Shape 141"/>
          <p:cNvSpPr/>
          <p:nvPr>
            <p:ph type="body" sz="quarter" idx="1"/>
          </p:nvPr>
        </p:nvSpPr>
        <p:spPr>
          <a:prstGeom prst="rect">
            <a:avLst/>
          </a:prstGeom>
        </p:spPr>
        <p:txBody>
          <a:bodyPr/>
          <a:lstStyle/>
          <a:p>
            <a:pPr/>
            <a:r>
              <a:t>The different use cases are:</a:t>
            </a:r>
          </a:p>
          <a:p>
            <a:pPr/>
            <a:r>
              <a:t>A collection without any IT relevance, as a compilation or group of things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5" name="Shape 725"/>
          <p:cNvSpPr/>
          <p:nvPr>
            <p:ph type="sldImg"/>
          </p:nvPr>
        </p:nvSpPr>
        <p:spPr>
          <a:prstGeom prst="rect">
            <a:avLst/>
          </a:prstGeom>
        </p:spPr>
        <p:txBody>
          <a:bodyPr/>
          <a:lstStyle/>
          <a:p>
            <a:pPr/>
          </a:p>
        </p:txBody>
      </p:sp>
      <p:sp>
        <p:nvSpPr>
          <p:cNvPr id="726" name="Shape 726"/>
          <p:cNvSpPr/>
          <p:nvPr>
            <p:ph type="body" sz="quarter" idx="1"/>
          </p:nvPr>
        </p:nvSpPr>
        <p:spPr>
          <a:prstGeom prst="rect">
            <a:avLst/>
          </a:prstGeom>
        </p:spPr>
        <p:txBody>
          <a:bodyPr/>
          <a:lstStyle/>
          <a:p>
            <a:pPr/>
            <a:r>
              <a:t>ArrayList is the default implementation of the List interface. Like any list implementation, it does allow duplicate elements, and it does allow to iterate the list in the order of insertion.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8" name="Shape 758"/>
          <p:cNvSpPr/>
          <p:nvPr>
            <p:ph type="sldImg"/>
          </p:nvPr>
        </p:nvSpPr>
        <p:spPr>
          <a:prstGeom prst="rect">
            <a:avLst/>
          </a:prstGeom>
        </p:spPr>
        <p:txBody>
          <a:bodyPr/>
          <a:lstStyle/>
          <a:p>
            <a:pPr/>
          </a:p>
        </p:txBody>
      </p:sp>
      <p:sp>
        <p:nvSpPr>
          <p:cNvPr id="759" name="Shape 759"/>
          <p:cNvSpPr/>
          <p:nvPr>
            <p:ph type="body" sz="quarter" idx="1"/>
          </p:nvPr>
        </p:nvSpPr>
        <p:spPr>
          <a:prstGeom prst="rect">
            <a:avLst/>
          </a:prstGeom>
        </p:spPr>
        <p:txBody>
          <a:bodyPr/>
          <a:lstStyle/>
          <a:p>
            <a:pPr/>
            <a:r>
              <a:t>As it is based on arrays, it is very fast to iterate and read from an ArrayList, but adding or removing an element at a random position is very slow, as this will require to rebuild the underlying array structure.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1" name="Shape 791"/>
          <p:cNvSpPr/>
          <p:nvPr>
            <p:ph type="sldImg"/>
          </p:nvPr>
        </p:nvSpPr>
        <p:spPr>
          <a:prstGeom prst="rect">
            <a:avLst/>
          </a:prstGeom>
        </p:spPr>
        <p:txBody>
          <a:bodyPr/>
          <a:lstStyle/>
          <a:p>
            <a:pPr/>
          </a:p>
        </p:txBody>
      </p:sp>
      <p:sp>
        <p:nvSpPr>
          <p:cNvPr id="792" name="Shape 792"/>
          <p:cNvSpPr/>
          <p:nvPr>
            <p:ph type="body" sz="quarter" idx="1"/>
          </p:nvPr>
        </p:nvSpPr>
        <p:spPr>
          <a:prstGeom prst="rect">
            <a:avLst/>
          </a:prstGeom>
        </p:spPr>
        <p:txBody>
          <a:bodyPr/>
          <a:lstStyle/>
          <a:p>
            <a:pPr/>
            <a:r>
              <a:t>Vector is a class that exists since JDK 1, which is even before the Collections Framework was added with Java 2. In short, it’s performance is suboptimal, so please never use it, use ArrayList or LinkedList instead. Let’s directly remove it</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2" name="Shape 822"/>
          <p:cNvSpPr/>
          <p:nvPr>
            <p:ph type="sldImg"/>
          </p:nvPr>
        </p:nvSpPr>
        <p:spPr>
          <a:prstGeom prst="rect">
            <a:avLst/>
          </a:prstGeom>
        </p:spPr>
        <p:txBody>
          <a:bodyPr/>
          <a:lstStyle/>
          <a:p>
            <a:pPr/>
          </a:p>
        </p:txBody>
      </p:sp>
      <p:sp>
        <p:nvSpPr>
          <p:cNvPr id="823" name="Shape 823"/>
          <p:cNvSpPr/>
          <p:nvPr>
            <p:ph type="body" sz="quarter" idx="1"/>
          </p:nvPr>
        </p:nvSpPr>
        <p:spPr>
          <a:prstGeom prst="rect">
            <a:avLst/>
          </a:prstGeom>
        </p:spPr>
        <p:txBody>
          <a:bodyPr/>
          <a:lstStyle/>
          <a:p>
            <a:pPr/>
            <a:r>
              <a:t>and forget about it.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3" name="Shape 853"/>
          <p:cNvSpPr/>
          <p:nvPr>
            <p:ph type="sldImg"/>
          </p:nvPr>
        </p:nvSpPr>
        <p:spPr>
          <a:prstGeom prst="rect">
            <a:avLst/>
          </a:prstGeom>
        </p:spPr>
        <p:txBody>
          <a:bodyPr/>
          <a:lstStyle/>
          <a:p>
            <a:pPr/>
          </a:p>
        </p:txBody>
      </p:sp>
      <p:sp>
        <p:nvSpPr>
          <p:cNvPr id="854" name="Shape 854"/>
          <p:cNvSpPr/>
          <p:nvPr>
            <p:ph type="body" sz="quarter" idx="1"/>
          </p:nvPr>
        </p:nvSpPr>
        <p:spPr>
          <a:prstGeom prst="rect">
            <a:avLst/>
          </a:prstGeom>
        </p:spPr>
        <p:txBody>
          <a:bodyPr/>
          <a:lstStyle/>
          <a:p>
            <a:pPr/>
            <a:r>
              <a:t>The next List implementation is LinkedList. As the name implies, its implementation is based on a LinkedList. Which makes it easy to add or remove elements at any position in the list.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4" name="Shape 884"/>
          <p:cNvSpPr/>
          <p:nvPr>
            <p:ph type="sldImg"/>
          </p:nvPr>
        </p:nvSpPr>
        <p:spPr>
          <a:prstGeom prst="rect">
            <a:avLst/>
          </a:prstGeom>
        </p:spPr>
        <p:txBody>
          <a:bodyPr/>
          <a:lstStyle/>
          <a:p>
            <a:pPr/>
          </a:p>
        </p:txBody>
      </p:sp>
      <p:sp>
        <p:nvSpPr>
          <p:cNvPr id="885" name="Shape 885"/>
          <p:cNvSpPr/>
          <p:nvPr>
            <p:ph type="body" sz="quarter" idx="1"/>
          </p:nvPr>
        </p:nvSpPr>
        <p:spPr>
          <a:prstGeom prst="rect">
            <a:avLst/>
          </a:prstGeom>
        </p:spPr>
        <p:txBody>
          <a:bodyPr/>
          <a:lstStyle/>
          <a:p>
            <a:pPr/>
            <a:r>
              <a:t>Last but not least, let’s have a look at the classes implementing the Queue interface.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5" name="Shape 915"/>
          <p:cNvSpPr/>
          <p:nvPr>
            <p:ph type="sldImg"/>
          </p:nvPr>
        </p:nvSpPr>
        <p:spPr>
          <a:prstGeom prst="rect">
            <a:avLst/>
          </a:prstGeom>
        </p:spPr>
        <p:txBody>
          <a:bodyPr/>
          <a:lstStyle/>
          <a:p>
            <a:pPr/>
          </a:p>
        </p:txBody>
      </p:sp>
      <p:sp>
        <p:nvSpPr>
          <p:cNvPr id="916" name="Shape 916"/>
          <p:cNvSpPr/>
          <p:nvPr>
            <p:ph type="body" sz="quarter" idx="1"/>
          </p:nvPr>
        </p:nvSpPr>
        <p:spPr>
          <a:prstGeom prst="rect">
            <a:avLst/>
          </a:prstGeom>
        </p:spPr>
        <p:txBody>
          <a:bodyPr/>
          <a:lstStyle/>
          <a:p>
            <a:pPr/>
            <a:r>
              <a:t>We already talked about LinkedList, as it also implements the List interface. However, the fact that it is based on a DoubleLinkedList makes it quite easy to also implement the queue interface. LinkedList is the default Queue implementation.</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6" name="Shape 946"/>
          <p:cNvSpPr/>
          <p:nvPr>
            <p:ph type="sldImg"/>
          </p:nvPr>
        </p:nvSpPr>
        <p:spPr>
          <a:prstGeom prst="rect">
            <a:avLst/>
          </a:prstGeom>
        </p:spPr>
        <p:txBody>
          <a:bodyPr/>
          <a:lstStyle/>
          <a:p>
            <a:pPr/>
          </a:p>
        </p:txBody>
      </p:sp>
      <p:sp>
        <p:nvSpPr>
          <p:cNvPr id="947" name="Shape 947"/>
          <p:cNvSpPr/>
          <p:nvPr>
            <p:ph type="body" sz="quarter" idx="1"/>
          </p:nvPr>
        </p:nvSpPr>
        <p:spPr>
          <a:prstGeom prst="rect">
            <a:avLst/>
          </a:prstGeom>
        </p:spPr>
        <p:txBody>
          <a:bodyPr/>
          <a:lstStyle/>
          <a:p>
            <a:pPr/>
            <a:r>
              <a:t>PriorityQueue is a Queue implementation that keeps its elements automatically ordered. It has similar functionality like a TreeSet, but it does allow duplicate entries.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6" name="Shape 966"/>
          <p:cNvSpPr/>
          <p:nvPr>
            <p:ph type="sldImg"/>
          </p:nvPr>
        </p:nvSpPr>
        <p:spPr>
          <a:prstGeom prst="rect">
            <a:avLst/>
          </a:prstGeom>
        </p:spPr>
        <p:txBody>
          <a:bodyPr/>
          <a:lstStyle/>
          <a:p>
            <a:pPr/>
          </a:p>
        </p:txBody>
      </p:sp>
      <p:sp>
        <p:nvSpPr>
          <p:cNvPr id="967" name="Shape 967"/>
          <p:cNvSpPr/>
          <p:nvPr>
            <p:ph type="body" sz="quarter" idx="1"/>
          </p:nvPr>
        </p:nvSpPr>
        <p:spPr>
          <a:prstGeom prst="rect">
            <a:avLst/>
          </a:prstGeom>
        </p:spPr>
        <p:txBody>
          <a:bodyPr/>
          <a:lstStyle/>
          <a:p>
            <a:pPr/>
            <a:r>
              <a:t>Now let’s look at the map interface. This interface has no relation to the Collection interface. A Collection operates on one entity, while a map operates on two entities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6" name="Shape 986"/>
          <p:cNvSpPr/>
          <p:nvPr>
            <p:ph type="sldImg"/>
          </p:nvPr>
        </p:nvSpPr>
        <p:spPr>
          <a:prstGeom prst="rect">
            <a:avLst/>
          </a:prstGeom>
        </p:spPr>
        <p:txBody>
          <a:bodyPr/>
          <a:lstStyle/>
          <a:p>
            <a:pPr/>
          </a:p>
        </p:txBody>
      </p:sp>
      <p:sp>
        <p:nvSpPr>
          <p:cNvPr id="987" name="Shape 987"/>
          <p:cNvSpPr/>
          <p:nvPr>
            <p:ph type="body" sz="quarter" idx="1"/>
          </p:nvPr>
        </p:nvSpPr>
        <p:spPr>
          <a:prstGeom prst="rect">
            <a:avLst/>
          </a:prstGeom>
        </p:spPr>
        <p:txBody>
          <a:bodyPr/>
          <a:lstStyle/>
          <a:p>
            <a:pPr/>
            <a:r>
              <a:t>- A unique key, for example a Vehicle Identification Number, and an object that is related to this key, for example a car object. With the help of the key you can retrieve the object it relates to.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sldImg"/>
          </p:nvPr>
        </p:nvSpPr>
        <p:spPr>
          <a:prstGeom prst="rect">
            <a:avLst/>
          </a:prstGeom>
        </p:spPr>
        <p:txBody>
          <a:bodyPr/>
          <a:lstStyle/>
          <a:p>
            <a:pPr/>
          </a:p>
        </p:txBody>
      </p:sp>
      <p:sp>
        <p:nvSpPr>
          <p:cNvPr id="146" name="Shape 146"/>
          <p:cNvSpPr/>
          <p:nvPr>
            <p:ph type="body" sz="quarter" idx="1"/>
          </p:nvPr>
        </p:nvSpPr>
        <p:spPr>
          <a:prstGeom prst="rect">
            <a:avLst/>
          </a:prstGeom>
        </p:spPr>
        <p:txBody>
          <a:bodyPr/>
          <a:lstStyle/>
          <a:p>
            <a:pPr/>
            <a:r>
              <a:t>Second: The “Java Collections Framework” - a library of different interfaces and classes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6" name="Shape 1006"/>
          <p:cNvSpPr/>
          <p:nvPr>
            <p:ph type="sldImg"/>
          </p:nvPr>
        </p:nvSpPr>
        <p:spPr>
          <a:prstGeom prst="rect">
            <a:avLst/>
          </a:prstGeom>
        </p:spPr>
        <p:txBody>
          <a:bodyPr/>
          <a:lstStyle/>
          <a:p>
            <a:pPr/>
          </a:p>
        </p:txBody>
      </p:sp>
      <p:sp>
        <p:nvSpPr>
          <p:cNvPr id="1007" name="Shape 1007"/>
          <p:cNvSpPr/>
          <p:nvPr>
            <p:ph type="body" sz="quarter" idx="1"/>
          </p:nvPr>
        </p:nvSpPr>
        <p:spPr>
          <a:prstGeom prst="rect">
            <a:avLst/>
          </a:prstGeom>
        </p:spPr>
        <p:txBody>
          <a:bodyPr/>
          <a:lstStyle/>
          <a:p>
            <a:pPr/>
            <a:r>
              <a:t>The interface map is the root of a lot of interfaces and classes, which we will look at now.</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6" name="Shape 1026"/>
          <p:cNvSpPr/>
          <p:nvPr>
            <p:ph type="sldImg"/>
          </p:nvPr>
        </p:nvSpPr>
        <p:spPr>
          <a:prstGeom prst="rect">
            <a:avLst/>
          </a:prstGeom>
        </p:spPr>
        <p:txBody>
          <a:bodyPr/>
          <a:lstStyle/>
          <a:p>
            <a:pPr/>
          </a:p>
        </p:txBody>
      </p:sp>
      <p:sp>
        <p:nvSpPr>
          <p:cNvPr id="1027" name="Shape 1027"/>
          <p:cNvSpPr/>
          <p:nvPr>
            <p:ph type="body" sz="quarter" idx="1"/>
          </p:nvPr>
        </p:nvSpPr>
        <p:spPr>
          <a:prstGeom prst="rect">
            <a:avLst/>
          </a:prstGeom>
        </p:spPr>
        <p:txBody>
          <a:bodyPr/>
          <a:lstStyle/>
          <a:p>
            <a:pPr/>
            <a:r>
              <a:t>The class Hastable was the first collection in Java JDK1 that was based on the data structure hashtable, so the Java creators called it Hashtable.</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6" name="Shape 1046"/>
          <p:cNvSpPr/>
          <p:nvPr>
            <p:ph type="sldImg"/>
          </p:nvPr>
        </p:nvSpPr>
        <p:spPr>
          <a:prstGeom prst="rect">
            <a:avLst/>
          </a:prstGeom>
        </p:spPr>
        <p:txBody>
          <a:bodyPr/>
          <a:lstStyle/>
          <a:p>
            <a:pPr/>
          </a:p>
        </p:txBody>
      </p:sp>
      <p:sp>
        <p:nvSpPr>
          <p:cNvPr id="1047" name="Shape 1047"/>
          <p:cNvSpPr/>
          <p:nvPr>
            <p:ph type="body" sz="quarter" idx="1"/>
          </p:nvPr>
        </p:nvSpPr>
        <p:spPr>
          <a:prstGeom prst="rect">
            <a:avLst/>
          </a:prstGeom>
        </p:spPr>
        <p:txBody>
          <a:bodyPr/>
          <a:lstStyle/>
          <a:p>
            <a:pPr/>
            <a:r>
              <a:t>Unfortunately, this makes it hard to differentiate between the two. Like Vector, the class is deprecated because of its suboptimal performance</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4" name="Shape 1064"/>
          <p:cNvSpPr/>
          <p:nvPr>
            <p:ph type="sldImg"/>
          </p:nvPr>
        </p:nvSpPr>
        <p:spPr>
          <a:prstGeom prst="rect">
            <a:avLst/>
          </a:prstGeom>
        </p:spPr>
        <p:txBody>
          <a:bodyPr/>
          <a:lstStyle/>
          <a:p>
            <a:pPr/>
          </a:p>
        </p:txBody>
      </p:sp>
      <p:sp>
        <p:nvSpPr>
          <p:cNvPr id="1065" name="Shape 1065"/>
          <p:cNvSpPr/>
          <p:nvPr>
            <p:ph type="body" sz="quarter" idx="1"/>
          </p:nvPr>
        </p:nvSpPr>
        <p:spPr>
          <a:prstGeom prst="rect">
            <a:avLst/>
          </a:prstGeom>
        </p:spPr>
        <p:txBody>
          <a:bodyPr/>
          <a:lstStyle/>
          <a:p>
            <a:pPr/>
            <a:r>
              <a:t>so let’s remove and forget about it, too. Instead, use one of the other classes that implement the map interface.</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2" name="Shape 1082"/>
          <p:cNvSpPr/>
          <p:nvPr>
            <p:ph type="sldImg"/>
          </p:nvPr>
        </p:nvSpPr>
        <p:spPr>
          <a:prstGeom prst="rect">
            <a:avLst/>
          </a:prstGeom>
        </p:spPr>
        <p:txBody>
          <a:bodyPr/>
          <a:lstStyle/>
          <a:p>
            <a:pPr/>
          </a:p>
        </p:txBody>
      </p:sp>
      <p:sp>
        <p:nvSpPr>
          <p:cNvPr id="1083" name="Shape 1083"/>
          <p:cNvSpPr/>
          <p:nvPr>
            <p:ph type="body" sz="quarter" idx="1"/>
          </p:nvPr>
        </p:nvSpPr>
        <p:spPr>
          <a:prstGeom prst="rect">
            <a:avLst/>
          </a:prstGeom>
        </p:spPr>
        <p:txBody>
          <a:bodyPr/>
          <a:lstStyle/>
          <a:p>
            <a:pPr/>
            <a:r>
              <a:t>HashMap is the default implementation that you should use in the majority of cases.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0" name="Shape 1100"/>
          <p:cNvSpPr/>
          <p:nvPr>
            <p:ph type="sldImg"/>
          </p:nvPr>
        </p:nvSpPr>
        <p:spPr>
          <a:prstGeom prst="rect">
            <a:avLst/>
          </a:prstGeom>
        </p:spPr>
        <p:txBody>
          <a:bodyPr/>
          <a:lstStyle/>
          <a:p>
            <a:pPr/>
          </a:p>
        </p:txBody>
      </p:sp>
      <p:sp>
        <p:nvSpPr>
          <p:cNvPr id="1101" name="Shape 1101"/>
          <p:cNvSpPr/>
          <p:nvPr>
            <p:ph type="body" sz="quarter" idx="1"/>
          </p:nvPr>
        </p:nvSpPr>
        <p:spPr>
          <a:prstGeom prst="rect">
            <a:avLst/>
          </a:prstGeom>
        </p:spPr>
        <p:txBody>
          <a:bodyPr/>
          <a:lstStyle/>
          <a:p>
            <a:pPr/>
            <a:r>
              <a:t>A Map usually does not make any guarantees on how it internally stores its elements. An exception to this rule is LinkedHashMap, which allows to iterate the map in the order of insertion.</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8" name="Shape 1118"/>
          <p:cNvSpPr/>
          <p:nvPr>
            <p:ph type="sldImg"/>
          </p:nvPr>
        </p:nvSpPr>
        <p:spPr>
          <a:prstGeom prst="rect">
            <a:avLst/>
          </a:prstGeom>
        </p:spPr>
        <p:txBody>
          <a:bodyPr/>
          <a:lstStyle/>
          <a:p>
            <a:pPr/>
          </a:p>
        </p:txBody>
      </p:sp>
      <p:sp>
        <p:nvSpPr>
          <p:cNvPr id="1119" name="Shape 1119"/>
          <p:cNvSpPr/>
          <p:nvPr>
            <p:ph type="body" sz="quarter" idx="1"/>
          </p:nvPr>
        </p:nvSpPr>
        <p:spPr>
          <a:prstGeom prst="rect">
            <a:avLst/>
          </a:prstGeom>
        </p:spPr>
        <p:txBody>
          <a:bodyPr/>
          <a:lstStyle/>
          <a:p>
            <a:pPr/>
            <a:r>
              <a:t>Last but not least, TreeMap is a constantly sorted map.</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6" name="Shape 1136"/>
          <p:cNvSpPr/>
          <p:nvPr>
            <p:ph type="sldImg"/>
          </p:nvPr>
        </p:nvSpPr>
        <p:spPr>
          <a:prstGeom prst="rect">
            <a:avLst/>
          </a:prstGeom>
        </p:spPr>
        <p:txBody>
          <a:bodyPr/>
          <a:lstStyle/>
          <a:p>
            <a:pPr/>
          </a:p>
        </p:txBody>
      </p:sp>
      <p:sp>
        <p:nvSpPr>
          <p:cNvPr id="1137" name="Shape 1137"/>
          <p:cNvSpPr/>
          <p:nvPr>
            <p:ph type="body" sz="quarter" idx="1"/>
          </p:nvPr>
        </p:nvSpPr>
        <p:spPr>
          <a:prstGeom prst="rect">
            <a:avLst/>
          </a:prstGeom>
        </p:spPr>
        <p:txBody>
          <a:bodyPr/>
          <a:lstStyle/>
          <a:p>
            <a:pPr/>
            <a:r>
              <a:t>Now let’s look at the interfaces that extend the map interface.</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4" name="Shape 1154"/>
          <p:cNvSpPr/>
          <p:nvPr>
            <p:ph type="sldImg"/>
          </p:nvPr>
        </p:nvSpPr>
        <p:spPr>
          <a:prstGeom prst="rect">
            <a:avLst/>
          </a:prstGeom>
        </p:spPr>
        <p:txBody>
          <a:bodyPr/>
          <a:lstStyle/>
          <a:p>
            <a:pPr/>
          </a:p>
        </p:txBody>
      </p:sp>
      <p:sp>
        <p:nvSpPr>
          <p:cNvPr id="1155" name="Shape 1155"/>
          <p:cNvSpPr/>
          <p:nvPr>
            <p:ph type="body" sz="quarter" idx="1"/>
          </p:nvPr>
        </p:nvSpPr>
        <p:spPr>
          <a:prstGeom prst="rect">
            <a:avLst/>
          </a:prstGeom>
        </p:spPr>
        <p:txBody>
          <a:bodyPr/>
          <a:lstStyle/>
          <a:p>
            <a:pPr/>
            <a:r>
              <a:t>As the name implies, the interface SortedMap extends the map interface and defines the contract of a constantly sorted map.</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2" name="Shape 1172"/>
          <p:cNvSpPr/>
          <p:nvPr>
            <p:ph type="sldImg"/>
          </p:nvPr>
        </p:nvSpPr>
        <p:spPr>
          <a:prstGeom prst="rect">
            <a:avLst/>
          </a:prstGeom>
        </p:spPr>
        <p:txBody>
          <a:bodyPr/>
          <a:lstStyle/>
          <a:p>
            <a:pPr/>
          </a:p>
        </p:txBody>
      </p:sp>
      <p:sp>
        <p:nvSpPr>
          <p:cNvPr id="1173" name="Shape 1173"/>
          <p:cNvSpPr/>
          <p:nvPr>
            <p:ph type="body" sz="quarter" idx="1"/>
          </p:nvPr>
        </p:nvSpPr>
        <p:spPr>
          <a:prstGeom prst="rect">
            <a:avLst/>
          </a:prstGeom>
        </p:spPr>
        <p:txBody>
          <a:bodyPr/>
          <a:lstStyle/>
          <a:p>
            <a:pPr/>
            <a:r>
              <a:t>NavigableMap again extends the SortedMap interface and adds methods to navigate through the map. This allows you to retrieve all entries smaller or bigger then a given entry, for example.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sldImg"/>
          </p:nvPr>
        </p:nvSpPr>
        <p:spPr>
          <a:prstGeom prst="rect">
            <a:avLst/>
          </a:prstGeom>
        </p:spPr>
        <p:txBody>
          <a:bodyPr/>
          <a:lstStyle/>
          <a:p>
            <a:pPr/>
          </a:p>
        </p:txBody>
      </p:sp>
      <p:sp>
        <p:nvSpPr>
          <p:cNvPr id="151" name="Shape 151"/>
          <p:cNvSpPr/>
          <p:nvPr>
            <p:ph type="body" sz="quarter" idx="1"/>
          </p:nvPr>
        </p:nvSpPr>
        <p:spPr>
          <a:prstGeom prst="rect">
            <a:avLst/>
          </a:prstGeom>
        </p:spPr>
        <p:txBody>
          <a:bodyPr/>
          <a:lstStyle/>
          <a:p>
            <a:pPr/>
            <a:r>
              <a:t>Third: A collection as a data structure - Think of a box or container, that can hold a group of objects like an array for example.</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0" name="Shape 1190"/>
          <p:cNvSpPr/>
          <p:nvPr>
            <p:ph type="sldImg"/>
          </p:nvPr>
        </p:nvSpPr>
        <p:spPr>
          <a:prstGeom prst="rect">
            <a:avLst/>
          </a:prstGeom>
        </p:spPr>
        <p:txBody>
          <a:bodyPr/>
          <a:lstStyle/>
          <a:p>
            <a:pPr/>
          </a:p>
        </p:txBody>
      </p:sp>
      <p:sp>
        <p:nvSpPr>
          <p:cNvPr id="1191" name="Shape 1191"/>
          <p:cNvSpPr/>
          <p:nvPr>
            <p:ph type="body" sz="quarter" idx="1"/>
          </p:nvPr>
        </p:nvSpPr>
        <p:spPr>
          <a:prstGeom prst="rect">
            <a:avLst/>
          </a:prstGeom>
        </p:spPr>
        <p:txBody>
          <a:bodyPr/>
          <a:lstStyle/>
          <a:p>
            <a:pPr/>
            <a:r>
              <a:t>Actually, there are many similarities between the Map and the Set hierarchy. The reason is that the Set implementations are actually internally backed by a Map implementation.</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8" name="Shape 1208"/>
          <p:cNvSpPr/>
          <p:nvPr>
            <p:ph type="sldImg"/>
          </p:nvPr>
        </p:nvSpPr>
        <p:spPr>
          <a:prstGeom prst="rect">
            <a:avLst/>
          </a:prstGeom>
        </p:spPr>
        <p:txBody>
          <a:bodyPr/>
          <a:lstStyle/>
          <a:p>
            <a:pPr/>
          </a:p>
        </p:txBody>
      </p:sp>
      <p:sp>
        <p:nvSpPr>
          <p:cNvPr id="1209" name="Shape 1209"/>
          <p:cNvSpPr/>
          <p:nvPr>
            <p:ph type="body" sz="quarter" idx="1"/>
          </p:nvPr>
        </p:nvSpPr>
        <p:spPr>
          <a:prstGeom prst="rect">
            <a:avLst/>
          </a:prstGeom>
        </p:spPr>
        <p:txBody>
          <a:bodyPr/>
          <a:lstStyle/>
          <a:p>
            <a:pPr/>
            <a:r>
              <a:t>Last but not least, you might have noticed, the Java Collection classes often contain the data structure they are based on in their name.</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6" name="Shape 1226"/>
          <p:cNvSpPr/>
          <p:nvPr>
            <p:ph type="sldImg"/>
          </p:nvPr>
        </p:nvSpPr>
        <p:spPr>
          <a:prstGeom prst="rect">
            <a:avLst/>
          </a:prstGeom>
        </p:spPr>
        <p:txBody>
          <a:bodyPr/>
          <a:lstStyle/>
          <a:p>
            <a:pPr/>
          </a:p>
        </p:txBody>
      </p:sp>
      <p:sp>
        <p:nvSpPr>
          <p:cNvPr id="1227" name="Shape 1227"/>
          <p:cNvSpPr/>
          <p:nvPr>
            <p:ph type="body" sz="quarter" idx="1"/>
          </p:nvPr>
        </p:nvSpPr>
        <p:spPr>
          <a:prstGeom prst="rect">
            <a:avLst/>
          </a:prstGeom>
        </p:spPr>
        <p:txBody>
          <a:bodyPr/>
          <a:lstStyle/>
          <a:p>
            <a:pPr/>
            <a:r>
              <a:t>To choose the best collection for a given situation you have to </a:t>
            </a:r>
          </a:p>
          <a:p>
            <a:pPr/>
            <a:r>
              <a:t>compare the specific characteristics of data structures like Array, LinkedList, Hashtable or Tree first.</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4" name="Shape 1244"/>
          <p:cNvSpPr/>
          <p:nvPr>
            <p:ph type="sldImg"/>
          </p:nvPr>
        </p:nvSpPr>
        <p:spPr>
          <a:prstGeom prst="rect">
            <a:avLst/>
          </a:prstGeom>
        </p:spPr>
        <p:txBody>
          <a:bodyPr/>
          <a:lstStyle/>
          <a:p>
            <a:pPr/>
          </a:p>
        </p:txBody>
      </p:sp>
      <p:sp>
        <p:nvSpPr>
          <p:cNvPr id="1245" name="Shape 1245"/>
          <p:cNvSpPr/>
          <p:nvPr>
            <p:ph type="body" sz="quarter" idx="1"/>
          </p:nvPr>
        </p:nvSpPr>
        <p:spPr>
          <a:prstGeom prst="rect">
            <a:avLst/>
          </a:prstGeom>
        </p:spPr>
        <p:txBody>
          <a:bodyPr/>
          <a:lstStyle/>
          <a:p>
            <a:pPr/>
            <a:r>
              <a:t>In short, there is no single best option, each one has its very own advantages and disadvantages.</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9" name="Shape 1249"/>
          <p:cNvSpPr/>
          <p:nvPr>
            <p:ph type="sldImg"/>
          </p:nvPr>
        </p:nvSpPr>
        <p:spPr>
          <a:prstGeom prst="rect">
            <a:avLst/>
          </a:prstGeom>
        </p:spPr>
        <p:txBody>
          <a:bodyPr/>
          <a:lstStyle/>
          <a:p>
            <a:pPr/>
          </a:p>
        </p:txBody>
      </p:sp>
      <p:sp>
        <p:nvSpPr>
          <p:cNvPr id="1250" name="Shape 1250"/>
          <p:cNvSpPr/>
          <p:nvPr>
            <p:ph type="body" sz="quarter" idx="1"/>
          </p:nvPr>
        </p:nvSpPr>
        <p:spPr>
          <a:prstGeom prst="rect">
            <a:avLst/>
          </a:prstGeom>
        </p:spPr>
        <p:txBody>
          <a:bodyPr/>
          <a:lstStyle/>
          <a:p>
            <a:pPr/>
            <a:r>
              <a:t>Generics is a topic at least as big as the Java Collections Framework. In the context of this episode I will therefore only explain you the bare minimum you need to understand the Collections Framework.</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4" name="Shape 1254"/>
          <p:cNvSpPr/>
          <p:nvPr>
            <p:ph type="sldImg"/>
          </p:nvPr>
        </p:nvSpPr>
        <p:spPr>
          <a:prstGeom prst="rect">
            <a:avLst/>
          </a:prstGeom>
        </p:spPr>
        <p:txBody>
          <a:bodyPr/>
          <a:lstStyle/>
          <a:p>
            <a:pPr/>
          </a:p>
        </p:txBody>
      </p:sp>
      <p:sp>
        <p:nvSpPr>
          <p:cNvPr id="1255" name="Shape 1255"/>
          <p:cNvSpPr/>
          <p:nvPr>
            <p:ph type="body" sz="quarter" idx="1"/>
          </p:nvPr>
        </p:nvSpPr>
        <p:spPr>
          <a:prstGeom prst="rect">
            <a:avLst/>
          </a:prstGeom>
        </p:spPr>
        <p:txBody>
          <a:bodyPr/>
          <a:lstStyle/>
          <a:p>
            <a:pPr/>
            <a:r>
              <a:t>In the first line, you see I have defined a List variable “myList”, and with the String parameter in angle brackets I tell the compiler that my “myList” reference variable is supposed to be used only with Strings.</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9" name="Shape 1259"/>
          <p:cNvSpPr/>
          <p:nvPr>
            <p:ph type="sldImg"/>
          </p:nvPr>
        </p:nvSpPr>
        <p:spPr>
          <a:prstGeom prst="rect">
            <a:avLst/>
          </a:prstGeom>
        </p:spPr>
        <p:txBody>
          <a:bodyPr/>
          <a:lstStyle/>
          <a:p>
            <a:pPr/>
          </a:p>
        </p:txBody>
      </p:sp>
      <p:sp>
        <p:nvSpPr>
          <p:cNvPr id="1260" name="Shape 1260"/>
          <p:cNvSpPr/>
          <p:nvPr>
            <p:ph type="body" sz="quarter" idx="1"/>
          </p:nvPr>
        </p:nvSpPr>
        <p:spPr>
          <a:prstGeom prst="rect">
            <a:avLst/>
          </a:prstGeom>
        </p:spPr>
        <p:txBody>
          <a:bodyPr/>
          <a:lstStyle/>
          <a:p>
            <a:pPr/>
            <a:r>
              <a:t>Then I create an Object of type ArrayList, and again I tell the compiler that this object is only supposed to be used with Strings, and the compiler will ensure that no one ever tries to put anything else then a String into my List.</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4" name="Shape 1264"/>
          <p:cNvSpPr/>
          <p:nvPr>
            <p:ph type="sldImg"/>
          </p:nvPr>
        </p:nvSpPr>
        <p:spPr>
          <a:prstGeom prst="rect">
            <a:avLst/>
          </a:prstGeom>
        </p:spPr>
        <p:txBody>
          <a:bodyPr/>
          <a:lstStyle/>
          <a:p>
            <a:pPr/>
          </a:p>
        </p:txBody>
      </p:sp>
      <p:sp>
        <p:nvSpPr>
          <p:cNvPr id="1265" name="Shape 1265"/>
          <p:cNvSpPr/>
          <p:nvPr>
            <p:ph type="body" sz="quarter" idx="1"/>
          </p:nvPr>
        </p:nvSpPr>
        <p:spPr>
          <a:prstGeom prst="rect">
            <a:avLst/>
          </a:prstGeom>
        </p:spPr>
        <p:txBody>
          <a:bodyPr/>
          <a:lstStyle/>
          <a:p>
            <a:pPr/>
            <a:r>
              <a:t>In other words, this is what makes the containers “type save”.</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9" name="Shape 1269"/>
          <p:cNvSpPr/>
          <p:nvPr>
            <p:ph type="sldImg"/>
          </p:nvPr>
        </p:nvSpPr>
        <p:spPr>
          <a:prstGeom prst="rect">
            <a:avLst/>
          </a:prstGeom>
        </p:spPr>
        <p:txBody>
          <a:bodyPr/>
          <a:lstStyle/>
          <a:p>
            <a:pPr/>
          </a:p>
        </p:txBody>
      </p:sp>
      <p:sp>
        <p:nvSpPr>
          <p:cNvPr id="1270" name="Shape 1270"/>
          <p:cNvSpPr/>
          <p:nvPr>
            <p:ph type="body" sz="quarter" idx="1"/>
          </p:nvPr>
        </p:nvSpPr>
        <p:spPr>
          <a:prstGeom prst="rect">
            <a:avLst/>
          </a:prstGeom>
        </p:spPr>
        <p:txBody>
          <a:bodyPr/>
          <a:lstStyle/>
          <a:p>
            <a:pPr/>
            <a:r>
              <a:t>Also note that I use the interface List for the variable and not ArrayList. This makes your code more flexible. Only at one place you create the object, but at various places in your code you will use it.</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4" name="Shape 1274"/>
          <p:cNvSpPr/>
          <p:nvPr>
            <p:ph type="sldImg"/>
          </p:nvPr>
        </p:nvSpPr>
        <p:spPr>
          <a:prstGeom prst="rect">
            <a:avLst/>
          </a:prstGeom>
        </p:spPr>
        <p:txBody>
          <a:bodyPr/>
          <a:lstStyle/>
          <a:p>
            <a:pPr/>
          </a:p>
        </p:txBody>
      </p:sp>
      <p:sp>
        <p:nvSpPr>
          <p:cNvPr id="1275" name="Shape 1275"/>
          <p:cNvSpPr/>
          <p:nvPr>
            <p:ph type="body" sz="quarter" idx="1"/>
          </p:nvPr>
        </p:nvSpPr>
        <p:spPr>
          <a:prstGeom prst="rect">
            <a:avLst/>
          </a:prstGeom>
        </p:spPr>
        <p:txBody>
          <a:bodyPr/>
          <a:lstStyle/>
          <a:p>
            <a:pPr/>
            <a:r>
              <a:t>When you use List instead of ArrayList for the reference variable, you could later replace the ArrayList by a LinkedList, and all you had to adjust was this one line of code.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sldImg"/>
          </p:nvPr>
        </p:nvSpPr>
        <p:spPr>
          <a:prstGeom prst="rect">
            <a:avLst/>
          </a:prstGeom>
        </p:spPr>
        <p:txBody>
          <a:bodyPr/>
          <a:lstStyle/>
          <a:p>
            <a:pPr/>
          </a:p>
        </p:txBody>
      </p:sp>
      <p:sp>
        <p:nvSpPr>
          <p:cNvPr id="156" name="Shape 156"/>
          <p:cNvSpPr/>
          <p:nvPr>
            <p:ph type="body" sz="quarter" idx="1"/>
          </p:nvPr>
        </p:nvSpPr>
        <p:spPr>
          <a:prstGeom prst="rect">
            <a:avLst/>
          </a:prstGeom>
        </p:spPr>
        <p:txBody>
          <a:bodyPr/>
          <a:lstStyle/>
          <a:p>
            <a:pPr/>
            <a:r>
              <a:t>Fourth: The java.util.Collection interface - one of the two main interfaces of the Java Collections Framework</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9" name="Shape 1279"/>
          <p:cNvSpPr/>
          <p:nvPr>
            <p:ph type="sldImg"/>
          </p:nvPr>
        </p:nvSpPr>
        <p:spPr>
          <a:prstGeom prst="rect">
            <a:avLst/>
          </a:prstGeom>
        </p:spPr>
        <p:txBody>
          <a:bodyPr/>
          <a:lstStyle/>
          <a:p>
            <a:pPr/>
          </a:p>
        </p:txBody>
      </p:sp>
      <p:sp>
        <p:nvSpPr>
          <p:cNvPr id="1280" name="Shape 1280"/>
          <p:cNvSpPr/>
          <p:nvPr>
            <p:ph type="body" sz="quarter" idx="1"/>
          </p:nvPr>
        </p:nvSpPr>
        <p:spPr>
          <a:prstGeom prst="rect">
            <a:avLst/>
          </a:prstGeom>
        </p:spPr>
        <p:txBody>
          <a:bodyPr/>
          <a:lstStyle/>
          <a:p>
            <a:pPr/>
            <a:r>
              <a:t>In case you don’t really need the specific methods of a list, you could also use the Collection interface instead. Always use the least specific interface for the reference variable.</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4" name="Shape 1284"/>
          <p:cNvSpPr/>
          <p:nvPr>
            <p:ph type="sldImg"/>
          </p:nvPr>
        </p:nvSpPr>
        <p:spPr>
          <a:prstGeom prst="rect">
            <a:avLst/>
          </a:prstGeom>
        </p:spPr>
        <p:txBody>
          <a:bodyPr/>
          <a:lstStyle/>
          <a:p>
            <a:pPr/>
          </a:p>
        </p:txBody>
      </p:sp>
      <p:sp>
        <p:nvSpPr>
          <p:cNvPr id="1285" name="Shape 1285"/>
          <p:cNvSpPr/>
          <p:nvPr>
            <p:ph type="body" sz="quarter" idx="1"/>
          </p:nvPr>
        </p:nvSpPr>
        <p:spPr>
          <a:prstGeom prst="rect">
            <a:avLst/>
          </a:prstGeom>
        </p:spPr>
        <p:txBody>
          <a:bodyPr/>
          <a:lstStyle/>
          <a:p>
            <a:pPr/>
            <a:r>
              <a:t>By the way - I am sure you noticed the integer one hundred that I used as a constructor argument. This I have added for performance optimization.</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9" name="Shape 1289"/>
          <p:cNvSpPr/>
          <p:nvPr>
            <p:ph type="sldImg"/>
          </p:nvPr>
        </p:nvSpPr>
        <p:spPr>
          <a:prstGeom prst="rect">
            <a:avLst/>
          </a:prstGeom>
        </p:spPr>
        <p:txBody>
          <a:bodyPr/>
          <a:lstStyle/>
          <a:p>
            <a:pPr/>
          </a:p>
        </p:txBody>
      </p:sp>
      <p:sp>
        <p:nvSpPr>
          <p:cNvPr id="1290" name="Shape 1290"/>
          <p:cNvSpPr/>
          <p:nvPr>
            <p:ph type="body" sz="quarter" idx="1"/>
          </p:nvPr>
        </p:nvSpPr>
        <p:spPr>
          <a:prstGeom prst="rect">
            <a:avLst/>
          </a:prstGeom>
        </p:spPr>
        <p:txBody>
          <a:bodyPr/>
          <a:lstStyle/>
          <a:p>
            <a:pPr/>
            <a:r>
              <a:t>As said before, the collection classes can dynamically grow and shrink in size. However ArrayList and all Hashtable based collections are internally operating on arrays.</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4" name="Shape 1294"/>
          <p:cNvSpPr/>
          <p:nvPr>
            <p:ph type="sldImg"/>
          </p:nvPr>
        </p:nvSpPr>
        <p:spPr>
          <a:prstGeom prst="rect">
            <a:avLst/>
          </a:prstGeom>
        </p:spPr>
        <p:txBody>
          <a:bodyPr/>
          <a:lstStyle/>
          <a:p>
            <a:pPr/>
          </a:p>
        </p:txBody>
      </p:sp>
      <p:sp>
        <p:nvSpPr>
          <p:cNvPr id="1295" name="Shape 1295"/>
          <p:cNvSpPr/>
          <p:nvPr>
            <p:ph type="body" sz="quarter" idx="1"/>
          </p:nvPr>
        </p:nvSpPr>
        <p:spPr>
          <a:prstGeom prst="rect">
            <a:avLst/>
          </a:prstGeom>
        </p:spPr>
        <p:txBody>
          <a:bodyPr/>
          <a:lstStyle/>
          <a:p>
            <a:pPr/>
            <a:r>
              <a:t>When an array based collection grows in size, it will internally, on the fly, create a larger array, and transfer all contents from the old to the new array.</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9" name="Shape 1299"/>
          <p:cNvSpPr/>
          <p:nvPr>
            <p:ph type="sldImg"/>
          </p:nvPr>
        </p:nvSpPr>
        <p:spPr>
          <a:prstGeom prst="rect">
            <a:avLst/>
          </a:prstGeom>
        </p:spPr>
        <p:txBody>
          <a:bodyPr/>
          <a:lstStyle/>
          <a:p>
            <a:pPr/>
          </a:p>
        </p:txBody>
      </p:sp>
      <p:sp>
        <p:nvSpPr>
          <p:cNvPr id="1300" name="Shape 1300"/>
          <p:cNvSpPr/>
          <p:nvPr>
            <p:ph type="body" sz="quarter" idx="1"/>
          </p:nvPr>
        </p:nvSpPr>
        <p:spPr>
          <a:prstGeom prst="rect">
            <a:avLst/>
          </a:prstGeom>
        </p:spPr>
        <p:txBody>
          <a:bodyPr/>
          <a:lstStyle/>
          <a:p>
            <a:pPr/>
            <a:r>
              <a:t>This of course takes some extra time. Modern hardware is so fast that this usually should not be a problem.</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4" name="Shape 1304"/>
          <p:cNvSpPr/>
          <p:nvPr>
            <p:ph type="sldImg"/>
          </p:nvPr>
        </p:nvSpPr>
        <p:spPr>
          <a:prstGeom prst="rect">
            <a:avLst/>
          </a:prstGeom>
        </p:spPr>
        <p:txBody>
          <a:bodyPr/>
          <a:lstStyle/>
          <a:p>
            <a:pPr/>
          </a:p>
        </p:txBody>
      </p:sp>
      <p:sp>
        <p:nvSpPr>
          <p:cNvPr id="1305" name="Shape 1305"/>
          <p:cNvSpPr/>
          <p:nvPr>
            <p:ph type="body" sz="quarter" idx="1"/>
          </p:nvPr>
        </p:nvSpPr>
        <p:spPr>
          <a:prstGeom prst="rect">
            <a:avLst/>
          </a:prstGeom>
        </p:spPr>
        <p:txBody>
          <a:bodyPr/>
          <a:lstStyle/>
          <a:p>
            <a:pPr/>
            <a:r>
              <a:t>But on the other side, if you already know the exact or approximate size of your array based collection, this is usually better then trusting on the collections default sizes.</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9" name="Shape 1309"/>
          <p:cNvSpPr/>
          <p:nvPr>
            <p:ph type="sldImg"/>
          </p:nvPr>
        </p:nvSpPr>
        <p:spPr>
          <a:prstGeom prst="rect">
            <a:avLst/>
          </a:prstGeom>
        </p:spPr>
        <p:txBody>
          <a:bodyPr/>
          <a:lstStyle/>
          <a:p>
            <a:pPr/>
          </a:p>
        </p:txBody>
      </p:sp>
      <p:sp>
        <p:nvSpPr>
          <p:cNvPr id="1310" name="Shape 1310"/>
          <p:cNvSpPr/>
          <p:nvPr>
            <p:ph type="body" sz="quarter" idx="1"/>
          </p:nvPr>
        </p:nvSpPr>
        <p:spPr>
          <a:prstGeom prst="rect">
            <a:avLst/>
          </a:prstGeom>
        </p:spPr>
        <p:txBody>
          <a:bodyPr/>
          <a:lstStyle/>
          <a:p>
            <a:pPr/>
            <a:r>
              <a:t>Now in the second line you see how a HashMap is instantiated accordingly.</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4" name="Shape 1314"/>
          <p:cNvSpPr/>
          <p:nvPr>
            <p:ph type="sldImg"/>
          </p:nvPr>
        </p:nvSpPr>
        <p:spPr>
          <a:prstGeom prst="rect">
            <a:avLst/>
          </a:prstGeom>
        </p:spPr>
        <p:txBody>
          <a:bodyPr/>
          <a:lstStyle/>
          <a:p>
            <a:pPr/>
          </a:p>
        </p:txBody>
      </p:sp>
      <p:sp>
        <p:nvSpPr>
          <p:cNvPr id="1315" name="Shape 1315"/>
          <p:cNvSpPr/>
          <p:nvPr>
            <p:ph type="body" sz="quarter" idx="1"/>
          </p:nvPr>
        </p:nvSpPr>
        <p:spPr>
          <a:prstGeom prst="rect">
            <a:avLst/>
          </a:prstGeom>
        </p:spPr>
        <p:txBody>
          <a:bodyPr/>
          <a:lstStyle/>
          <a:p>
            <a:pPr/>
            <a:r>
              <a:t>As said before, a map is basically a relation of one identifying “Key” element to one “Value” element, both these elements can be of different types.</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9" name="Shape 1319"/>
          <p:cNvSpPr/>
          <p:nvPr>
            <p:ph type="sldImg"/>
          </p:nvPr>
        </p:nvSpPr>
        <p:spPr>
          <a:prstGeom prst="rect">
            <a:avLst/>
          </a:prstGeom>
        </p:spPr>
        <p:txBody>
          <a:bodyPr/>
          <a:lstStyle/>
          <a:p>
            <a:pPr/>
          </a:p>
        </p:txBody>
      </p:sp>
      <p:sp>
        <p:nvSpPr>
          <p:cNvPr id="1320" name="Shape 1320"/>
          <p:cNvSpPr/>
          <p:nvPr>
            <p:ph type="body" sz="quarter" idx="1"/>
          </p:nvPr>
        </p:nvSpPr>
        <p:spPr>
          <a:prstGeom prst="rect">
            <a:avLst/>
          </a:prstGeom>
        </p:spPr>
        <p:txBody>
          <a:bodyPr/>
          <a:lstStyle/>
          <a:p>
            <a:pPr/>
            <a:r>
              <a:t>Like here in my example I use “VIN” - the vehicle identification number as the “Key”, and a Car object as the “Value”.</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4" name="Shape 1324"/>
          <p:cNvSpPr/>
          <p:nvPr>
            <p:ph type="sldImg"/>
          </p:nvPr>
        </p:nvSpPr>
        <p:spPr>
          <a:prstGeom prst="rect">
            <a:avLst/>
          </a:prstGeom>
        </p:spPr>
        <p:txBody>
          <a:bodyPr/>
          <a:lstStyle/>
          <a:p>
            <a:pPr/>
          </a:p>
        </p:txBody>
      </p:sp>
      <p:sp>
        <p:nvSpPr>
          <p:cNvPr id="1325" name="Shape 1325"/>
          <p:cNvSpPr/>
          <p:nvPr>
            <p:ph type="body" sz="quarter" idx="1"/>
          </p:nvPr>
        </p:nvSpPr>
        <p:spPr>
          <a:prstGeom prst="rect">
            <a:avLst/>
          </a:prstGeom>
        </p:spPr>
        <p:txBody>
          <a:bodyPr/>
          <a:lstStyle/>
          <a:p>
            <a:pPr/>
            <a:r>
              <a:t>This has to be added as a comma separated list in angle brackets, and the compiler again will check that this holds true.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sldImg"/>
          </p:nvPr>
        </p:nvSpPr>
        <p:spPr>
          <a:prstGeom prst="rect">
            <a:avLst/>
          </a:prstGeom>
        </p:spPr>
        <p:txBody>
          <a:bodyPr/>
          <a:lstStyle/>
          <a:p>
            <a:pPr/>
          </a:p>
        </p:txBody>
      </p:sp>
      <p:sp>
        <p:nvSpPr>
          <p:cNvPr id="161" name="Shape 161"/>
          <p:cNvSpPr/>
          <p:nvPr>
            <p:ph type="body" sz="quarter" idx="1"/>
          </p:nvPr>
        </p:nvSpPr>
        <p:spPr>
          <a:prstGeom prst="rect">
            <a:avLst/>
          </a:prstGeom>
        </p:spPr>
        <p:txBody>
          <a:bodyPr/>
          <a:lstStyle/>
          <a:p>
            <a:pPr/>
            <a:r>
              <a:t>And fifth: java.util.Collections - a utility class that will help you to modify or operate on Java collections</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9" name="Shape 1329"/>
          <p:cNvSpPr/>
          <p:nvPr>
            <p:ph type="sldImg"/>
          </p:nvPr>
        </p:nvSpPr>
        <p:spPr>
          <a:prstGeom prst="rect">
            <a:avLst/>
          </a:prstGeom>
        </p:spPr>
        <p:txBody>
          <a:bodyPr/>
          <a:lstStyle/>
          <a:p>
            <a:pPr/>
          </a:p>
        </p:txBody>
      </p:sp>
      <p:sp>
        <p:nvSpPr>
          <p:cNvPr id="1330" name="Shape 1330"/>
          <p:cNvSpPr/>
          <p:nvPr>
            <p:ph type="body" sz="quarter" idx="1"/>
          </p:nvPr>
        </p:nvSpPr>
        <p:spPr>
          <a:prstGeom prst="rect">
            <a:avLst/>
          </a:prstGeom>
        </p:spPr>
        <p:txBody>
          <a:bodyPr/>
          <a:lstStyle/>
          <a:p>
            <a:pPr/>
            <a:r>
              <a:t>If you create the instance reference variable and the Object both in one line, you can also leave the second pair of angle brackets empty, as it can be inferred from the generic type of the reference variable.</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4" name="Shape 1334"/>
          <p:cNvSpPr/>
          <p:nvPr>
            <p:ph type="sldImg"/>
          </p:nvPr>
        </p:nvSpPr>
        <p:spPr>
          <a:prstGeom prst="rect">
            <a:avLst/>
          </a:prstGeom>
        </p:spPr>
        <p:txBody>
          <a:bodyPr/>
          <a:lstStyle/>
          <a:p>
            <a:pPr/>
          </a:p>
        </p:txBody>
      </p:sp>
      <p:sp>
        <p:nvSpPr>
          <p:cNvPr id="1335" name="Shape 1335"/>
          <p:cNvSpPr/>
          <p:nvPr>
            <p:ph type="body" sz="quarter" idx="1"/>
          </p:nvPr>
        </p:nvSpPr>
        <p:spPr>
          <a:prstGeom prst="rect">
            <a:avLst/>
          </a:prstGeom>
        </p:spPr>
        <p:txBody>
          <a:bodyPr/>
          <a:lstStyle/>
          <a:p>
            <a:pPr/>
            <a:r>
              <a:t>This was introduced with Java 7 and is called the “Diamond operator”, because the empty angle brackets in a way look like a diamond.</a:t>
            </a:r>
          </a:p>
          <a:p>
            <a:p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9" name="Shape 1339"/>
          <p:cNvSpPr/>
          <p:nvPr>
            <p:ph type="sldImg"/>
          </p:nvPr>
        </p:nvSpPr>
        <p:spPr>
          <a:prstGeom prst="rect">
            <a:avLst/>
          </a:prstGeom>
        </p:spPr>
        <p:txBody>
          <a:bodyPr/>
          <a:lstStyle/>
          <a:p>
            <a:pPr/>
          </a:p>
        </p:txBody>
      </p:sp>
      <p:sp>
        <p:nvSpPr>
          <p:cNvPr id="1340" name="Shape 1340"/>
          <p:cNvSpPr/>
          <p:nvPr>
            <p:ph type="body" sz="quarter" idx="1"/>
          </p:nvPr>
        </p:nvSpPr>
        <p:spPr>
          <a:prstGeom prst="rect">
            <a:avLst/>
          </a:prstGeom>
        </p:spPr>
        <p:txBody>
          <a:bodyPr/>
          <a:lstStyle/>
          <a:p>
            <a:pPr/>
            <a:r>
              <a:t>Actually, I am sorry, but that’s not the whole story. There are two parts. What I just showed you, was actually part two, the usage, or invocation of a generic class, where you lock in the concrete Parameter to be used. </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4" name="Shape 1344"/>
          <p:cNvSpPr/>
          <p:nvPr>
            <p:ph type="sldImg"/>
          </p:nvPr>
        </p:nvSpPr>
        <p:spPr>
          <a:prstGeom prst="rect">
            <a:avLst/>
          </a:prstGeom>
        </p:spPr>
        <p:txBody>
          <a:bodyPr/>
          <a:lstStyle/>
          <a:p>
            <a:pPr/>
          </a:p>
        </p:txBody>
      </p:sp>
      <p:sp>
        <p:nvSpPr>
          <p:cNvPr id="1345" name="Shape 1345"/>
          <p:cNvSpPr/>
          <p:nvPr>
            <p:ph type="body" sz="quarter" idx="1"/>
          </p:nvPr>
        </p:nvSpPr>
        <p:spPr>
          <a:prstGeom prst="rect">
            <a:avLst/>
          </a:prstGeom>
        </p:spPr>
        <p:txBody>
          <a:bodyPr/>
          <a:lstStyle/>
          <a:p>
            <a:pPr/>
            <a:r>
              <a:t>But this is only possible, if the method, interface or class was defined to be used in a generic way before hand.</a:t>
            </a: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9" name="Shape 1349"/>
          <p:cNvSpPr/>
          <p:nvPr>
            <p:ph type="sldImg"/>
          </p:nvPr>
        </p:nvSpPr>
        <p:spPr>
          <a:prstGeom prst="rect">
            <a:avLst/>
          </a:prstGeom>
        </p:spPr>
        <p:txBody>
          <a:bodyPr/>
          <a:lstStyle/>
          <a:p>
            <a:pPr/>
          </a:p>
        </p:txBody>
      </p:sp>
      <p:sp>
        <p:nvSpPr>
          <p:cNvPr id="1350" name="Shape 1350"/>
          <p:cNvSpPr/>
          <p:nvPr>
            <p:ph type="body" sz="quarter" idx="1"/>
          </p:nvPr>
        </p:nvSpPr>
        <p:spPr>
          <a:prstGeom prst="rect">
            <a:avLst/>
          </a:prstGeom>
        </p:spPr>
        <p:txBody>
          <a:bodyPr/>
          <a:lstStyle/>
          <a:p>
            <a:pPr/>
            <a:r>
              <a:t>Here you see a generically defined interface. In the first line, the interface is defined as an interface operating on two separate generic types that have to be specified at a later time.</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4" name="Shape 1354"/>
          <p:cNvSpPr/>
          <p:nvPr>
            <p:ph type="sldImg"/>
          </p:nvPr>
        </p:nvSpPr>
        <p:spPr>
          <a:prstGeom prst="rect">
            <a:avLst/>
          </a:prstGeom>
        </p:spPr>
        <p:txBody>
          <a:bodyPr/>
          <a:lstStyle/>
          <a:p>
            <a:pPr/>
          </a:p>
        </p:txBody>
      </p:sp>
      <p:sp>
        <p:nvSpPr>
          <p:cNvPr id="1355" name="Shape 1355"/>
          <p:cNvSpPr/>
          <p:nvPr>
            <p:ph type="body" sz="quarter" idx="1"/>
          </p:nvPr>
        </p:nvSpPr>
        <p:spPr>
          <a:prstGeom prst="rect">
            <a:avLst/>
          </a:prstGeom>
        </p:spPr>
        <p:txBody>
          <a:bodyPr/>
          <a:lstStyle/>
          <a:p>
            <a:pPr/>
            <a:r>
              <a:t>However, when these types are locked in, this will automatically also specify the types interface methods will use.</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9" name="Shape 1359"/>
          <p:cNvSpPr/>
          <p:nvPr>
            <p:ph type="sldImg"/>
          </p:nvPr>
        </p:nvSpPr>
        <p:spPr>
          <a:prstGeom prst="rect">
            <a:avLst/>
          </a:prstGeom>
        </p:spPr>
        <p:txBody>
          <a:bodyPr/>
          <a:lstStyle/>
          <a:p>
            <a:pPr/>
          </a:p>
        </p:txBody>
      </p:sp>
      <p:sp>
        <p:nvSpPr>
          <p:cNvPr id="1360" name="Shape 1360"/>
          <p:cNvSpPr/>
          <p:nvPr>
            <p:ph type="body" sz="quarter" idx="1"/>
          </p:nvPr>
        </p:nvSpPr>
        <p:spPr>
          <a:prstGeom prst="rect">
            <a:avLst/>
          </a:prstGeom>
        </p:spPr>
        <p:txBody>
          <a:bodyPr/>
          <a:lstStyle/>
          <a:p>
            <a:pPr/>
            <a:r>
              <a:t>So if you see some weird one letter types in one of the next slides, just remember it means this is a method that can be used in a generic way.</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4" name="Shape 1364"/>
          <p:cNvSpPr/>
          <p:nvPr>
            <p:ph type="sldImg"/>
          </p:nvPr>
        </p:nvSpPr>
        <p:spPr>
          <a:prstGeom prst="rect">
            <a:avLst/>
          </a:prstGeom>
        </p:spPr>
        <p:txBody>
          <a:bodyPr/>
          <a:lstStyle/>
          <a:p>
            <a:pPr/>
          </a:p>
        </p:txBody>
      </p:sp>
      <p:sp>
        <p:nvSpPr>
          <p:cNvPr id="1365" name="Shape 1365"/>
          <p:cNvSpPr/>
          <p:nvPr>
            <p:ph type="body" sz="quarter" idx="1"/>
          </p:nvPr>
        </p:nvSpPr>
        <p:spPr>
          <a:prstGeom prst="rect">
            <a:avLst/>
          </a:prstGeom>
        </p:spPr>
        <p:txBody>
          <a:bodyPr/>
          <a:lstStyle/>
          <a:p>
            <a:pPr/>
            <a:r>
              <a:t>Okay now we are ready to look at some additional Utility interfaces of the Java Collections Framework.</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9" name="Shape 1369"/>
          <p:cNvSpPr/>
          <p:nvPr>
            <p:ph type="sldImg"/>
          </p:nvPr>
        </p:nvSpPr>
        <p:spPr>
          <a:prstGeom prst="rect">
            <a:avLst/>
          </a:prstGeom>
        </p:spPr>
        <p:txBody>
          <a:bodyPr/>
          <a:lstStyle/>
          <a:p>
            <a:pPr/>
          </a:p>
        </p:txBody>
      </p:sp>
      <p:sp>
        <p:nvSpPr>
          <p:cNvPr id="1370" name="Shape 1370"/>
          <p:cNvSpPr/>
          <p:nvPr>
            <p:ph type="body" sz="quarter" idx="1"/>
          </p:nvPr>
        </p:nvSpPr>
        <p:spPr>
          <a:prstGeom prst="rect">
            <a:avLst/>
          </a:prstGeom>
        </p:spPr>
        <p:txBody>
          <a:bodyPr/>
          <a:lstStyle/>
          <a:p>
            <a:pPr/>
            <a:r>
              <a:t>They are implemented by classes of the Collections Framework or the JDK in general, but they can also be implemented by your own classes, making use of the power of the Collections Framework.</a:t>
            </a: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4" name="Shape 1374"/>
          <p:cNvSpPr/>
          <p:nvPr>
            <p:ph type="sldImg"/>
          </p:nvPr>
        </p:nvSpPr>
        <p:spPr>
          <a:prstGeom prst="rect">
            <a:avLst/>
          </a:prstGeom>
        </p:spPr>
        <p:txBody>
          <a:bodyPr/>
          <a:lstStyle/>
          <a:p>
            <a:pPr/>
          </a:p>
        </p:txBody>
      </p:sp>
      <p:sp>
        <p:nvSpPr>
          <p:cNvPr id="1375" name="Shape 1375"/>
          <p:cNvSpPr/>
          <p:nvPr>
            <p:ph type="body" sz="quarter" idx="1"/>
          </p:nvPr>
        </p:nvSpPr>
        <p:spPr>
          <a:prstGeom prst="rect">
            <a:avLst/>
          </a:prstGeom>
        </p:spPr>
        <p:txBody>
          <a:bodyPr/>
          <a:lstStyle/>
          <a:p>
            <a:pPr/>
            <a:r>
              <a:t>Well -  strictly speaking, the interface java.lang.Iterable is not part of the framework, but more precisely on top of it.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sldImg"/>
          </p:nvPr>
        </p:nvSpPr>
        <p:spPr>
          <a:prstGeom prst="rect">
            <a:avLst/>
          </a:prstGeom>
        </p:spPr>
        <p:txBody>
          <a:bodyPr/>
          <a:lstStyle/>
          <a:p>
            <a:pPr/>
          </a:p>
        </p:txBody>
      </p:sp>
      <p:sp>
        <p:nvSpPr>
          <p:cNvPr id="165" name="Shape 165"/>
          <p:cNvSpPr/>
          <p:nvPr>
            <p:ph type="body" sz="quarter" idx="1"/>
          </p:nvPr>
        </p:nvSpPr>
        <p:spPr>
          <a:prstGeom prst="rect">
            <a:avLst/>
          </a:prstGeom>
        </p:spPr>
        <p:txBody>
          <a:bodyPr/>
          <a:lstStyle/>
          <a:p>
            <a:pPr/>
            <a:r>
              <a:t>So what is the Java Collections framework, from a high level perspective?</a:t>
            </a: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9" name="Shape 1379"/>
          <p:cNvSpPr/>
          <p:nvPr>
            <p:ph type="sldImg"/>
          </p:nvPr>
        </p:nvSpPr>
        <p:spPr>
          <a:prstGeom prst="rect">
            <a:avLst/>
          </a:prstGeom>
        </p:spPr>
        <p:txBody>
          <a:bodyPr/>
          <a:lstStyle/>
          <a:p>
            <a:pPr/>
          </a:p>
        </p:txBody>
      </p:sp>
      <p:sp>
        <p:nvSpPr>
          <p:cNvPr id="1380" name="Shape 1380"/>
          <p:cNvSpPr/>
          <p:nvPr>
            <p:ph type="body" sz="quarter" idx="1"/>
          </p:nvPr>
        </p:nvSpPr>
        <p:spPr>
          <a:prstGeom prst="rect">
            <a:avLst/>
          </a:prstGeom>
        </p:spPr>
        <p:txBody>
          <a:bodyPr/>
          <a:lstStyle/>
          <a:p>
            <a:pPr/>
            <a:r>
              <a:t>It is the super interface of java.util.Collection, so every class that implements java.util.Collection will also implement the java.lang.Iterable interface. Okay, anyway, let’s look at each interface in detail. </a:t>
            </a: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4" name="Shape 1384"/>
          <p:cNvSpPr/>
          <p:nvPr>
            <p:ph type="sldImg"/>
          </p:nvPr>
        </p:nvSpPr>
        <p:spPr>
          <a:prstGeom prst="rect">
            <a:avLst/>
          </a:prstGeom>
        </p:spPr>
        <p:txBody>
          <a:bodyPr/>
          <a:lstStyle/>
          <a:p>
            <a:pPr/>
          </a:p>
        </p:txBody>
      </p:sp>
      <p:sp>
        <p:nvSpPr>
          <p:cNvPr id="1385" name="Shape 1385"/>
          <p:cNvSpPr/>
          <p:nvPr>
            <p:ph type="body" sz="quarter" idx="1"/>
          </p:nvPr>
        </p:nvSpPr>
        <p:spPr>
          <a:prstGeom prst="rect">
            <a:avLst/>
          </a:prstGeom>
        </p:spPr>
        <p:txBody>
          <a:bodyPr/>
          <a:lstStyle/>
          <a:p>
            <a:pPr/>
            <a:r>
              <a:t>An Iterator is an object that acts like a remote control to iterate through a collection. Let’s look at its methods:</a:t>
            </a: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9" name="Shape 1389"/>
          <p:cNvSpPr/>
          <p:nvPr>
            <p:ph type="sldImg"/>
          </p:nvPr>
        </p:nvSpPr>
        <p:spPr>
          <a:prstGeom prst="rect">
            <a:avLst/>
          </a:prstGeom>
        </p:spPr>
        <p:txBody>
          <a:bodyPr/>
          <a:lstStyle/>
          <a:p>
            <a:pPr/>
          </a:p>
        </p:txBody>
      </p:sp>
      <p:sp>
        <p:nvSpPr>
          <p:cNvPr id="1390" name="Shape 1390"/>
          <p:cNvSpPr/>
          <p:nvPr>
            <p:ph type="body" sz="quarter" idx="1"/>
          </p:nvPr>
        </p:nvSpPr>
        <p:spPr>
          <a:prstGeom prst="rect">
            <a:avLst/>
          </a:prstGeom>
        </p:spPr>
        <p:txBody>
          <a:bodyPr/>
          <a:lstStyle/>
          <a:p>
            <a:pPr/>
            <a:r>
              <a:t>boolean hasNext(); - Returns true if the collection has more elements.</a:t>
            </a: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4" name="Shape 1394"/>
          <p:cNvSpPr/>
          <p:nvPr>
            <p:ph type="sldImg"/>
          </p:nvPr>
        </p:nvSpPr>
        <p:spPr>
          <a:prstGeom prst="rect">
            <a:avLst/>
          </a:prstGeom>
        </p:spPr>
        <p:txBody>
          <a:bodyPr/>
          <a:lstStyle/>
          <a:p>
            <a:pPr/>
          </a:p>
        </p:txBody>
      </p:sp>
      <p:sp>
        <p:nvSpPr>
          <p:cNvPr id="1395" name="Shape 1395"/>
          <p:cNvSpPr/>
          <p:nvPr>
            <p:ph type="body" sz="quarter" idx="1"/>
          </p:nvPr>
        </p:nvSpPr>
        <p:spPr>
          <a:prstGeom prst="rect">
            <a:avLst/>
          </a:prstGeom>
        </p:spPr>
        <p:txBody>
          <a:bodyPr/>
          <a:lstStyle/>
          <a:p>
            <a:pPr/>
            <a:r>
              <a:t>E next(); - Returns the next element in the iteration.</a:t>
            </a: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9" name="Shape 1399"/>
          <p:cNvSpPr/>
          <p:nvPr>
            <p:ph type="sldImg"/>
          </p:nvPr>
        </p:nvSpPr>
        <p:spPr>
          <a:prstGeom prst="rect">
            <a:avLst/>
          </a:prstGeom>
        </p:spPr>
        <p:txBody>
          <a:bodyPr/>
          <a:lstStyle/>
          <a:p>
            <a:pPr/>
          </a:p>
        </p:txBody>
      </p:sp>
      <p:sp>
        <p:nvSpPr>
          <p:cNvPr id="1400" name="Shape 1400"/>
          <p:cNvSpPr/>
          <p:nvPr>
            <p:ph type="body" sz="quarter" idx="1"/>
          </p:nvPr>
        </p:nvSpPr>
        <p:spPr>
          <a:prstGeom prst="rect">
            <a:avLst/>
          </a:prstGeom>
        </p:spPr>
        <p:txBody>
          <a:bodyPr/>
          <a:lstStyle/>
          <a:p>
            <a:pPr/>
            <a:r>
              <a:t>void remove(); - Removes the last element returned by this iterator from the underlying collection.</a:t>
            </a: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4" name="Shape 1404"/>
          <p:cNvSpPr/>
          <p:nvPr>
            <p:ph type="sldImg"/>
          </p:nvPr>
        </p:nvSpPr>
        <p:spPr>
          <a:prstGeom prst="rect">
            <a:avLst/>
          </a:prstGeom>
        </p:spPr>
        <p:txBody>
          <a:bodyPr/>
          <a:lstStyle/>
          <a:p>
            <a:pPr/>
          </a:p>
        </p:txBody>
      </p:sp>
      <p:sp>
        <p:nvSpPr>
          <p:cNvPr id="1405" name="Shape 1405"/>
          <p:cNvSpPr/>
          <p:nvPr>
            <p:ph type="body" sz="quarter" idx="1"/>
          </p:nvPr>
        </p:nvSpPr>
        <p:spPr>
          <a:prstGeom prst="rect">
            <a:avLst/>
          </a:prstGeom>
        </p:spPr>
        <p:txBody>
          <a:bodyPr/>
          <a:lstStyle/>
          <a:p>
            <a:pPr/>
            <a:r>
              <a:t>This interfaces provides only one method which will return an Iterator. Every collection that implements this interface can be used in the for each loop, which greatly simplifies the usage of your home made collection.</a:t>
            </a: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9" name="Shape 1409"/>
          <p:cNvSpPr/>
          <p:nvPr>
            <p:ph type="sldImg"/>
          </p:nvPr>
        </p:nvSpPr>
        <p:spPr>
          <a:prstGeom prst="rect">
            <a:avLst/>
          </a:prstGeom>
        </p:spPr>
        <p:txBody>
          <a:bodyPr/>
          <a:lstStyle/>
          <a:p>
            <a:pPr/>
          </a:p>
        </p:txBody>
      </p:sp>
      <p:sp>
        <p:nvSpPr>
          <p:cNvPr id="1410" name="Shape 1410"/>
          <p:cNvSpPr/>
          <p:nvPr>
            <p:ph type="body" sz="quarter" idx="1"/>
          </p:nvPr>
        </p:nvSpPr>
        <p:spPr>
          <a:prstGeom prst="rect">
            <a:avLst/>
          </a:prstGeom>
        </p:spPr>
        <p:txBody>
          <a:bodyPr/>
          <a:lstStyle/>
          <a:p>
            <a:pPr/>
            <a:r>
              <a:t>In order to plug in your collection into the for each loop, you will have to execute two simple steps:</a:t>
            </a: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4" name="Shape 1414"/>
          <p:cNvSpPr/>
          <p:nvPr>
            <p:ph type="sldImg"/>
          </p:nvPr>
        </p:nvSpPr>
        <p:spPr>
          <a:prstGeom prst="rect">
            <a:avLst/>
          </a:prstGeom>
        </p:spPr>
        <p:txBody>
          <a:bodyPr/>
          <a:lstStyle/>
          <a:p>
            <a:pPr/>
          </a:p>
        </p:txBody>
      </p:sp>
      <p:sp>
        <p:nvSpPr>
          <p:cNvPr id="1415" name="Shape 1415"/>
          <p:cNvSpPr/>
          <p:nvPr>
            <p:ph type="body" sz="quarter" idx="1"/>
          </p:nvPr>
        </p:nvSpPr>
        <p:spPr>
          <a:prstGeom prst="rect">
            <a:avLst/>
          </a:prstGeom>
        </p:spPr>
        <p:txBody>
          <a:bodyPr/>
          <a:lstStyle/>
          <a:p>
            <a:pPr/>
            <a:r>
              <a:t>First create an Iterator that is able to iterate over your collection, with methods like hasNext and next(), as we saw on the last slide.</a:t>
            </a: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9" name="Shape 1419"/>
          <p:cNvSpPr/>
          <p:nvPr>
            <p:ph type="sldImg"/>
          </p:nvPr>
        </p:nvSpPr>
        <p:spPr>
          <a:prstGeom prst="rect">
            <a:avLst/>
          </a:prstGeom>
        </p:spPr>
        <p:txBody>
          <a:bodyPr/>
          <a:lstStyle/>
          <a:p>
            <a:pPr/>
          </a:p>
        </p:txBody>
      </p:sp>
      <p:sp>
        <p:nvSpPr>
          <p:cNvPr id="1420" name="Shape 1420"/>
          <p:cNvSpPr/>
          <p:nvPr>
            <p:ph type="body" sz="quarter" idx="1"/>
          </p:nvPr>
        </p:nvSpPr>
        <p:spPr>
          <a:prstGeom prst="rect">
            <a:avLst/>
          </a:prstGeom>
        </p:spPr>
        <p:txBody>
          <a:bodyPr/>
          <a:lstStyle/>
          <a:p>
            <a:pPr/>
            <a:r>
              <a:t>Second, you need to implement the Iterable interface by adding an iterator() method that will return an instance of this Iterator.</a:t>
            </a: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4" name="Shape 1424"/>
          <p:cNvSpPr/>
          <p:nvPr>
            <p:ph type="sldImg"/>
          </p:nvPr>
        </p:nvSpPr>
        <p:spPr>
          <a:prstGeom prst="rect">
            <a:avLst/>
          </a:prstGeom>
        </p:spPr>
        <p:txBody>
          <a:bodyPr/>
          <a:lstStyle/>
          <a:p>
            <a:pPr/>
          </a:p>
        </p:txBody>
      </p:sp>
      <p:sp>
        <p:nvSpPr>
          <p:cNvPr id="1425" name="Shape 1425"/>
          <p:cNvSpPr/>
          <p:nvPr>
            <p:ph type="body" sz="quarter" idx="1"/>
          </p:nvPr>
        </p:nvSpPr>
        <p:spPr>
          <a:prstGeom prst="rect">
            <a:avLst/>
          </a:prstGeom>
        </p:spPr>
        <p:txBody>
          <a:bodyPr/>
          <a:lstStyle/>
          <a:p>
            <a:pPr/>
            <a:r>
              <a:t>Implementing the interface java.lang.Comparable defines a sort order for your entities.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sldImg"/>
          </p:nvPr>
        </p:nvSpPr>
        <p:spPr>
          <a:prstGeom prst="rect">
            <a:avLst/>
          </a:prstGeom>
        </p:spPr>
        <p:txBody>
          <a:bodyPr/>
          <a:lstStyle/>
          <a:p>
            <a:pPr/>
          </a:p>
        </p:txBody>
      </p:sp>
      <p:sp>
        <p:nvSpPr>
          <p:cNvPr id="170" name="Shape 170"/>
          <p:cNvSpPr/>
          <p:nvPr>
            <p:ph type="body" sz="quarter" idx="1"/>
          </p:nvPr>
        </p:nvSpPr>
        <p:spPr>
          <a:prstGeom prst="rect">
            <a:avLst/>
          </a:prstGeom>
        </p:spPr>
        <p:txBody>
          <a:bodyPr/>
          <a:lstStyle/>
          <a:p>
            <a:pPr/>
            <a:r>
              <a:t>First of all, it is more like a library, a toolbox of generic interfaces and classes. This toolbox contains:</a:t>
            </a: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9" name="Shape 1429"/>
          <p:cNvSpPr/>
          <p:nvPr>
            <p:ph type="sldImg"/>
          </p:nvPr>
        </p:nvSpPr>
        <p:spPr>
          <a:prstGeom prst="rect">
            <a:avLst/>
          </a:prstGeom>
        </p:spPr>
        <p:txBody>
          <a:bodyPr/>
          <a:lstStyle/>
          <a:p>
            <a:pPr/>
          </a:p>
        </p:txBody>
      </p:sp>
      <p:sp>
        <p:nvSpPr>
          <p:cNvPr id="1430" name="Shape 1430"/>
          <p:cNvSpPr/>
          <p:nvPr>
            <p:ph type="body" sz="quarter" idx="1"/>
          </p:nvPr>
        </p:nvSpPr>
        <p:spPr>
          <a:prstGeom prst="rect">
            <a:avLst/>
          </a:prstGeom>
        </p:spPr>
        <p:txBody>
          <a:bodyPr/>
          <a:lstStyle/>
          <a:p>
            <a:pPr/>
            <a:r>
              <a:t>The interface contains only one method you need to implement, which is “int compareTo”.</a:t>
            </a: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4" name="Shape 1434"/>
          <p:cNvSpPr/>
          <p:nvPr>
            <p:ph type="sldImg"/>
          </p:nvPr>
        </p:nvSpPr>
        <p:spPr>
          <a:prstGeom prst="rect">
            <a:avLst/>
          </a:prstGeom>
        </p:spPr>
        <p:txBody>
          <a:bodyPr/>
          <a:lstStyle/>
          <a:p>
            <a:pPr/>
          </a:p>
        </p:txBody>
      </p:sp>
      <p:sp>
        <p:nvSpPr>
          <p:cNvPr id="1435" name="Shape 1435"/>
          <p:cNvSpPr/>
          <p:nvPr>
            <p:ph type="body" sz="quarter" idx="1"/>
          </p:nvPr>
        </p:nvSpPr>
        <p:spPr>
          <a:prstGeom prst="rect">
            <a:avLst/>
          </a:prstGeom>
        </p:spPr>
        <p:txBody>
          <a:bodyPr/>
          <a:lstStyle/>
          <a:p>
            <a:pPr/>
            <a:r>
              <a:t>If you want to define a natural sort order for an entity class, make it implement this interface.</a:t>
            </a: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9" name="Shape 1439"/>
          <p:cNvSpPr/>
          <p:nvPr>
            <p:ph type="sldImg"/>
          </p:nvPr>
        </p:nvSpPr>
        <p:spPr>
          <a:prstGeom prst="rect">
            <a:avLst/>
          </a:prstGeom>
        </p:spPr>
        <p:txBody>
          <a:bodyPr/>
          <a:lstStyle/>
          <a:p>
            <a:pPr/>
          </a:p>
        </p:txBody>
      </p:sp>
      <p:sp>
        <p:nvSpPr>
          <p:cNvPr id="1440" name="Shape 1440"/>
          <p:cNvSpPr/>
          <p:nvPr>
            <p:ph type="body" sz="quarter" idx="1"/>
          </p:nvPr>
        </p:nvSpPr>
        <p:spPr>
          <a:prstGeom prst="rect">
            <a:avLst/>
          </a:prstGeom>
        </p:spPr>
        <p:txBody>
          <a:bodyPr/>
          <a:lstStyle/>
          <a:p>
            <a:pPr/>
            <a:r>
              <a:t>Return a negative integer if the object is less than the given method argument, zero if the object is equal to the given method argument and a positive integer if the object is greater than the given method argument.</a:t>
            </a: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4" name="Shape 1444"/>
          <p:cNvSpPr/>
          <p:nvPr>
            <p:ph type="sldImg"/>
          </p:nvPr>
        </p:nvSpPr>
        <p:spPr>
          <a:prstGeom prst="rect">
            <a:avLst/>
          </a:prstGeom>
        </p:spPr>
        <p:txBody>
          <a:bodyPr/>
          <a:lstStyle/>
          <a:p>
            <a:pPr/>
          </a:p>
        </p:txBody>
      </p:sp>
      <p:sp>
        <p:nvSpPr>
          <p:cNvPr id="1445" name="Shape 1445"/>
          <p:cNvSpPr/>
          <p:nvPr>
            <p:ph type="body" sz="quarter" idx="1"/>
          </p:nvPr>
        </p:nvSpPr>
        <p:spPr>
          <a:prstGeom prst="rect">
            <a:avLst/>
          </a:prstGeom>
        </p:spPr>
        <p:txBody>
          <a:bodyPr/>
          <a:lstStyle/>
          <a:p>
            <a:pPr/>
            <a:r>
              <a:t>Return a negative integer if the object is less than the given method argument, zero if the object is equal to the given method argument and a positive integer if the object is greater than the given method argument.</a:t>
            </a: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9" name="Shape 1449"/>
          <p:cNvSpPr/>
          <p:nvPr>
            <p:ph type="sldImg"/>
          </p:nvPr>
        </p:nvSpPr>
        <p:spPr>
          <a:prstGeom prst="rect">
            <a:avLst/>
          </a:prstGeom>
        </p:spPr>
        <p:txBody>
          <a:bodyPr/>
          <a:lstStyle/>
          <a:p>
            <a:pPr/>
          </a:p>
        </p:txBody>
      </p:sp>
      <p:sp>
        <p:nvSpPr>
          <p:cNvPr id="1450" name="Shape 1450"/>
          <p:cNvSpPr/>
          <p:nvPr>
            <p:ph type="body" sz="quarter" idx="1"/>
          </p:nvPr>
        </p:nvSpPr>
        <p:spPr>
          <a:prstGeom prst="rect">
            <a:avLst/>
          </a:prstGeom>
        </p:spPr>
        <p:txBody>
          <a:bodyPr/>
          <a:lstStyle/>
          <a:p>
            <a:pPr/>
            <a:r>
              <a:t>What means “smaller” or “greater” is for you to define. For numbers that would probably mean that 1 is smaller then 5 for example. But for colors? This all depends on how you want to sort your entities.</a:t>
            </a: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4" name="Shape 1454"/>
          <p:cNvSpPr/>
          <p:nvPr>
            <p:ph type="sldImg"/>
          </p:nvPr>
        </p:nvSpPr>
        <p:spPr>
          <a:prstGeom prst="rect">
            <a:avLst/>
          </a:prstGeom>
        </p:spPr>
        <p:txBody>
          <a:bodyPr/>
          <a:lstStyle/>
          <a:p>
            <a:pPr/>
          </a:p>
        </p:txBody>
      </p:sp>
      <p:sp>
        <p:nvSpPr>
          <p:cNvPr id="1455" name="Shape 1455"/>
          <p:cNvSpPr/>
          <p:nvPr>
            <p:ph type="body" sz="quarter" idx="1"/>
          </p:nvPr>
        </p:nvSpPr>
        <p:spPr>
          <a:prstGeom prst="rect">
            <a:avLst/>
          </a:prstGeom>
        </p:spPr>
        <p:txBody>
          <a:bodyPr/>
          <a:lstStyle/>
          <a:p>
            <a:pPr/>
            <a:r>
              <a:t>When you put objects of an entity that implements the Comparable interface into a TreeSet or TreeMap, it will use your compareTo method to automatically sort all elements you put into the collection.</a:t>
            </a: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9" name="Shape 1459"/>
          <p:cNvSpPr/>
          <p:nvPr>
            <p:ph type="sldImg"/>
          </p:nvPr>
        </p:nvSpPr>
        <p:spPr>
          <a:prstGeom prst="rect">
            <a:avLst/>
          </a:prstGeom>
        </p:spPr>
        <p:txBody>
          <a:bodyPr/>
          <a:lstStyle/>
          <a:p>
            <a:pPr/>
          </a:p>
        </p:txBody>
      </p:sp>
      <p:sp>
        <p:nvSpPr>
          <p:cNvPr id="1460" name="Shape 1460"/>
          <p:cNvSpPr/>
          <p:nvPr>
            <p:ph type="body" sz="quarter" idx="1"/>
          </p:nvPr>
        </p:nvSpPr>
        <p:spPr>
          <a:prstGeom prst="rect">
            <a:avLst/>
          </a:prstGeom>
        </p:spPr>
        <p:txBody>
          <a:bodyPr/>
          <a:lstStyle/>
          <a:p>
            <a:pPr/>
            <a:r>
              <a:t>As you can see, the Java Collections framework has been greatly designed for extension, it offers a lot of possibilities to plug in your own classes.</a:t>
            </a: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4" name="Shape 1464"/>
          <p:cNvSpPr/>
          <p:nvPr>
            <p:ph type="sldImg"/>
          </p:nvPr>
        </p:nvSpPr>
        <p:spPr>
          <a:prstGeom prst="rect">
            <a:avLst/>
          </a:prstGeom>
        </p:spPr>
        <p:txBody>
          <a:bodyPr/>
          <a:lstStyle/>
          <a:p>
            <a:pPr/>
          </a:p>
        </p:txBody>
      </p:sp>
      <p:sp>
        <p:nvSpPr>
          <p:cNvPr id="1465" name="Shape 1465"/>
          <p:cNvSpPr/>
          <p:nvPr>
            <p:ph type="body" sz="quarter" idx="1"/>
          </p:nvPr>
        </p:nvSpPr>
        <p:spPr>
          <a:prstGeom prst="rect">
            <a:avLst/>
          </a:prstGeom>
        </p:spPr>
        <p:txBody>
          <a:bodyPr/>
          <a:lstStyle/>
          <a:p>
            <a:pPr/>
            <a:r>
              <a:t>This interface is very similar to the Comparable interface. It allows you to define additional sorting orders, like a Reverse Ordering.</a:t>
            </a: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9" name="Shape 1469"/>
          <p:cNvSpPr/>
          <p:nvPr>
            <p:ph type="sldImg"/>
          </p:nvPr>
        </p:nvSpPr>
        <p:spPr>
          <a:prstGeom prst="rect">
            <a:avLst/>
          </a:prstGeom>
        </p:spPr>
        <p:txBody>
          <a:bodyPr/>
          <a:lstStyle/>
          <a:p>
            <a:pPr/>
          </a:p>
        </p:txBody>
      </p:sp>
      <p:sp>
        <p:nvSpPr>
          <p:cNvPr id="1470" name="Shape 1470"/>
          <p:cNvSpPr/>
          <p:nvPr>
            <p:ph type="body" sz="quarter" idx="1"/>
          </p:nvPr>
        </p:nvSpPr>
        <p:spPr>
          <a:prstGeom prst="rect">
            <a:avLst/>
          </a:prstGeom>
        </p:spPr>
        <p:txBody>
          <a:bodyPr/>
          <a:lstStyle/>
          <a:p>
            <a:pPr/>
            <a:r>
              <a:t>So the sorting logic is not directly implemented in your entity, but in an external sorting strategy class that can optionally be added to a Collection or a sorting method to define an alternative sorting order for your collection of entities.</a:t>
            </a: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4" name="Shape 1474"/>
          <p:cNvSpPr/>
          <p:nvPr>
            <p:ph type="sldImg"/>
          </p:nvPr>
        </p:nvSpPr>
        <p:spPr>
          <a:prstGeom prst="rect">
            <a:avLst/>
          </a:prstGeom>
        </p:spPr>
        <p:txBody>
          <a:bodyPr/>
          <a:lstStyle/>
          <a:p>
            <a:pPr/>
          </a:p>
        </p:txBody>
      </p:sp>
      <p:sp>
        <p:nvSpPr>
          <p:cNvPr id="1475" name="Shape 1475"/>
          <p:cNvSpPr/>
          <p:nvPr>
            <p:ph type="body" sz="quarter" idx="1"/>
          </p:nvPr>
        </p:nvSpPr>
        <p:spPr>
          <a:prstGeom prst="rect">
            <a:avLst/>
          </a:prstGeom>
        </p:spPr>
        <p:txBody>
          <a:bodyPr/>
          <a:lstStyle/>
          <a:p>
            <a:pPr/>
            <a:r>
              <a:t>The rules of the interface contract are pretty much the same as for Comparable:</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778000" y="2298700"/>
            <a:ext cx="20828000" cy="4648200"/>
          </a:xfrm>
          <a:prstGeom prst="rect">
            <a:avLst/>
          </a:prstGeom>
        </p:spPr>
        <p:txBody>
          <a:bodyPr anchor="b"/>
          <a:lstStyle/>
          <a:p>
            <a:pPr/>
            <a:r>
              <a:t>Title Text</a:t>
            </a:r>
          </a:p>
        </p:txBody>
      </p:sp>
      <p:sp>
        <p:nvSpPr>
          <p:cNvPr id="12" name="Shape 12"/>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2387600" y="8953500"/>
            <a:ext cx="19621500" cy="685800"/>
          </a:xfrm>
          <a:prstGeom prst="rect">
            <a:avLst/>
          </a:prstGeom>
        </p:spPr>
        <p:txBody>
          <a:bodyPr anchor="t">
            <a:spAutoFit/>
          </a:bodyPr>
          <a:lstStyle>
            <a:lvl1pPr marL="0" indent="0" algn="ctr">
              <a:spcBef>
                <a:spcPts val="0"/>
              </a:spcBef>
              <a:buSzTx/>
              <a:buNone/>
              <a:defRPr sz="3800"/>
            </a:lvl1pPr>
          </a:lstStyle>
          <a:p>
            <a:pPr/>
            <a:r>
              <a:t>–Johnny Appleseed</a:t>
            </a:r>
          </a:p>
        </p:txBody>
      </p:sp>
      <p:sp>
        <p:nvSpPr>
          <p:cNvPr id="94" name="Shape 94"/>
          <p:cNvSpPr/>
          <p:nvPr>
            <p:ph type="body" sz="quarter" idx="14"/>
          </p:nvPr>
        </p:nvSpPr>
        <p:spPr>
          <a:xfrm>
            <a:off x="2387600" y="6045200"/>
            <a:ext cx="19621500" cy="889000"/>
          </a:xfrm>
          <a:prstGeom prst="rect">
            <a:avLst/>
          </a:prstGeom>
        </p:spPr>
        <p:txBody>
          <a:bodyPr>
            <a:spAutoFit/>
          </a:bodyPr>
          <a:lstStyle>
            <a:lvl1pPr marL="0" indent="0" algn="ctr">
              <a:spcBef>
                <a:spcPts val="0"/>
              </a:spcBef>
              <a:buSzTx/>
              <a:buNone/>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117" name="Shape 117"/>
          <p:cNvSpPr/>
          <p:nvPr>
            <p:ph type="title"/>
          </p:nvPr>
        </p:nvSpPr>
        <p:spPr>
          <a:xfrm>
            <a:off x="2819399" y="2754629"/>
            <a:ext cx="18745201" cy="4183382"/>
          </a:xfrm>
          <a:prstGeom prst="rect">
            <a:avLst/>
          </a:prstGeom>
        </p:spPr>
        <p:txBody>
          <a:bodyPr lIns="45719" tIns="45719" rIns="45719" bIns="45719" anchor="b"/>
          <a:lstStyle>
            <a:lvl1pPr>
              <a:defRPr sz="11000"/>
            </a:lvl1pPr>
          </a:lstStyle>
          <a:p>
            <a:pPr/>
            <a:r>
              <a:t>Title Text</a:t>
            </a:r>
          </a:p>
        </p:txBody>
      </p:sp>
      <p:sp>
        <p:nvSpPr>
          <p:cNvPr id="118" name="Shape 118"/>
          <p:cNvSpPr/>
          <p:nvPr>
            <p:ph type="body" sz="quarter" idx="1"/>
          </p:nvPr>
        </p:nvSpPr>
        <p:spPr>
          <a:xfrm>
            <a:off x="2819399" y="7052309"/>
            <a:ext cx="18745201" cy="1428751"/>
          </a:xfrm>
          <a:prstGeom prst="rect">
            <a:avLst/>
          </a:prstGeom>
        </p:spPr>
        <p:txBody>
          <a:bodyPr lIns="45719" tIns="45719" rIns="45719" bIns="45719" anchor="t"/>
          <a:lstStyle>
            <a:lvl1pPr marL="0" indent="0" algn="ctr">
              <a:spcBef>
                <a:spcPts val="0"/>
              </a:spcBef>
              <a:buSzTx/>
              <a:buNone/>
              <a:defRPr sz="4200"/>
            </a:lvl1pPr>
            <a:lvl2pPr marL="0" indent="228600" algn="ctr">
              <a:spcBef>
                <a:spcPts val="0"/>
              </a:spcBef>
              <a:buSzTx/>
              <a:buNone/>
              <a:defRPr sz="4200"/>
            </a:lvl2pPr>
            <a:lvl3pPr marL="0" indent="457200" algn="ctr">
              <a:spcBef>
                <a:spcPts val="0"/>
              </a:spcBef>
              <a:buSzTx/>
              <a:buNone/>
              <a:defRPr sz="4200"/>
            </a:lvl3pPr>
            <a:lvl4pPr marL="0" indent="685800" algn="ctr">
              <a:spcBef>
                <a:spcPts val="0"/>
              </a:spcBef>
              <a:buSzTx/>
              <a:buNone/>
              <a:defRPr sz="4200"/>
            </a:lvl4pPr>
            <a:lvl5pPr marL="0" indent="914400" algn="ctr">
              <a:spcBef>
                <a:spcPts val="0"/>
              </a:spcBef>
              <a:buSzTx/>
              <a:buNone/>
              <a:defRPr sz="4200"/>
            </a:lvl5pPr>
          </a:lstStyle>
          <a:p>
            <a:pPr/>
            <a:r>
              <a:t>Body Level One</a:t>
            </a:r>
          </a:p>
          <a:p>
            <a:pPr lvl="1"/>
            <a:r>
              <a:t>Body Level Two</a:t>
            </a:r>
          </a:p>
          <a:p>
            <a:pPr lvl="2"/>
            <a:r>
              <a:t>Body Level Three</a:t>
            </a:r>
          </a:p>
          <a:p>
            <a:pPr lvl="3"/>
            <a:r>
              <a:t>Body Level Four</a:t>
            </a:r>
          </a:p>
          <a:p>
            <a:pPr lvl="4"/>
            <a:r>
              <a:t>Body Level Five</a:t>
            </a:r>
          </a:p>
        </p:txBody>
      </p:sp>
      <p:sp>
        <p:nvSpPr>
          <p:cNvPr id="119" name="Shape 119"/>
          <p:cNvSpPr/>
          <p:nvPr>
            <p:ph type="sldNum" sz="quarter" idx="2"/>
          </p:nvPr>
        </p:nvSpPr>
        <p:spPr>
          <a:xfrm>
            <a:off x="11964746" y="12458700"/>
            <a:ext cx="443078" cy="459740"/>
          </a:xfrm>
          <a:prstGeom prst="rect">
            <a:avLst/>
          </a:prstGeom>
        </p:spPr>
        <p:txBody>
          <a:bodyPr lIns="45719" tIns="45719" rIns="45719" bIns="45719"/>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1" name="Shape 21"/>
          <p:cNvSpPr/>
          <p:nvPr>
            <p:ph type="title"/>
          </p:nvPr>
        </p:nvSpPr>
        <p:spPr>
          <a:xfrm>
            <a:off x="635000" y="9448800"/>
            <a:ext cx="23114000" cy="2006600"/>
          </a:xfrm>
          <a:prstGeom prst="rect">
            <a:avLst/>
          </a:prstGeom>
        </p:spPr>
        <p:txBody>
          <a:bodyPr anchor="b"/>
          <a:lstStyle/>
          <a:p>
            <a:pPr/>
            <a:r>
              <a:t>Title Text</a:t>
            </a:r>
          </a:p>
        </p:txBody>
      </p:sp>
      <p:sp>
        <p:nvSpPr>
          <p:cNvPr id="22" name="Shape 22"/>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778000" y="4533900"/>
            <a:ext cx="20828000" cy="46482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13165980" y="1104900"/>
            <a:ext cx="9525001" cy="11506200"/>
          </a:xfrm>
          <a:prstGeom prst="rect">
            <a:avLst/>
          </a:prstGeom>
        </p:spPr>
        <p:txBody>
          <a:bodyPr lIns="91439" tIns="45719" rIns="91439" bIns="45719" anchor="t">
            <a:noAutofit/>
          </a:bodyPr>
          <a:lstStyle/>
          <a:p>
            <a:pPr/>
          </a:p>
        </p:txBody>
      </p:sp>
      <p:sp>
        <p:nvSpPr>
          <p:cNvPr id="39" name="Shape 39"/>
          <p:cNvSpPr/>
          <p:nvPr>
            <p:ph type="title"/>
          </p:nvPr>
        </p:nvSpPr>
        <p:spPr>
          <a:xfrm>
            <a:off x="1651000" y="1104900"/>
            <a:ext cx="10223500" cy="5613400"/>
          </a:xfrm>
          <a:prstGeom prst="rect">
            <a:avLst/>
          </a:prstGeom>
        </p:spPr>
        <p:txBody>
          <a:bodyPr anchor="b"/>
          <a:lstStyle>
            <a:lvl1pPr>
              <a:defRPr sz="8400"/>
            </a:lvl1pPr>
          </a:lstStyle>
          <a:p>
            <a:pPr/>
            <a:r>
              <a:t>Title Text</a:t>
            </a:r>
          </a:p>
        </p:txBody>
      </p:sp>
      <p:sp>
        <p:nvSpPr>
          <p:cNvPr id="40" name="Shape 40"/>
          <p:cNvSpPr/>
          <p:nvPr>
            <p:ph type="body" sz="quarter" idx="1"/>
          </p:nvPr>
        </p:nvSpPr>
        <p:spPr>
          <a:xfrm>
            <a:off x="1651000" y="6845300"/>
            <a:ext cx="10223500" cy="57658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13169900" y="3238500"/>
            <a:ext cx="9525000" cy="9207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1689100" y="1778000"/>
            <a:ext cx="21005800" cy="101473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15760700" y="7048500"/>
            <a:ext cx="7404100" cy="5549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15760700" y="1130300"/>
            <a:ext cx="7404100" cy="5549900"/>
          </a:xfrm>
          <a:prstGeom prst="rect">
            <a:avLst/>
          </a:prstGeom>
        </p:spPr>
        <p:txBody>
          <a:bodyPr lIns="91439" tIns="45719" rIns="91439" bIns="45719" anchor="t">
            <a:noAutofit/>
          </a:bodyPr>
          <a:lstStyle/>
          <a:p>
            <a:pPr/>
          </a:p>
        </p:txBody>
      </p:sp>
      <p:sp>
        <p:nvSpPr>
          <p:cNvPr id="85" name="Shape 85"/>
          <p:cNvSpPr/>
          <p:nvPr>
            <p:ph type="pic" idx="15"/>
          </p:nvPr>
        </p:nvSpPr>
        <p:spPr>
          <a:xfrm>
            <a:off x="1206500" y="1130300"/>
            <a:ext cx="14173200" cy="114681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sz="2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marcus-biel.com" TargetMode="Externa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0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0.xml"/></Relationships>

</file>

<file path=ppt/slides/_rels/slide10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1.xml"/></Relationships>

</file>

<file path=ppt/slides/_rels/slide10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2.xml"/></Relationships>

</file>

<file path=ppt/slides/_rels/slide10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3.xml"/></Relationships>

</file>

<file path=ppt/slides/_rels/slide10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 Id="rId3" Type="http://schemas.openxmlformats.org/officeDocument/2006/relationships/image" Target="../media/image1.pn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 Id="rId3" Type="http://schemas.openxmlformats.org/officeDocument/2006/relationships/image" Target="../media/image1.png"/></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image" Target="../media/image1.png"/></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 Id="rId3" Type="http://schemas.openxmlformats.org/officeDocument/2006/relationships/image" Target="../media/image1.png"/></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 Id="rId3" Type="http://schemas.openxmlformats.org/officeDocument/2006/relationships/image" Target="../media/image1.png"/></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 Id="rId3" Type="http://schemas.openxmlformats.org/officeDocument/2006/relationships/image" Target="../media/image1.png"/></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 Id="rId3" Type="http://schemas.openxmlformats.org/officeDocument/2006/relationships/image" Target="../media/image1.png"/></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 Id="rId3" Type="http://schemas.openxmlformats.org/officeDocument/2006/relationships/image" Target="../media/image1.png"/></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 Id="rId3"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 Id="rId3" Type="http://schemas.openxmlformats.org/officeDocument/2006/relationships/image" Target="../media/image2.png"/><Relationship Id="rId4" Type="http://schemas.openxmlformats.org/officeDocument/2006/relationships/image" Target="../media/image1.png"/></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1.xml"/><Relationship Id="rId3" Type="http://schemas.openxmlformats.org/officeDocument/2006/relationships/image" Target="../media/image2.png"/><Relationship Id="rId4" Type="http://schemas.openxmlformats.org/officeDocument/2006/relationships/image" Target="../media/image1.png"/></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2.xml"/><Relationship Id="rId3" Type="http://schemas.openxmlformats.org/officeDocument/2006/relationships/image" Target="../media/image2.png"/><Relationship Id="rId4" Type="http://schemas.openxmlformats.org/officeDocument/2006/relationships/image" Target="../media/image1.png"/></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3.xml"/><Relationship Id="rId3" Type="http://schemas.openxmlformats.org/officeDocument/2006/relationships/image" Target="../media/image2.png"/><Relationship Id="rId4" Type="http://schemas.openxmlformats.org/officeDocument/2006/relationships/image" Target="../media/image1.png"/></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4.xml"/><Relationship Id="rId3" Type="http://schemas.openxmlformats.org/officeDocument/2006/relationships/image" Target="../media/image2.png"/><Relationship Id="rId4" Type="http://schemas.openxmlformats.org/officeDocument/2006/relationships/image" Target="../media/image1.png"/></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 Id="rId3" Type="http://schemas.openxmlformats.org/officeDocument/2006/relationships/image" Target="../media/image2.png"/><Relationship Id="rId4" Type="http://schemas.openxmlformats.org/officeDocument/2006/relationships/image" Target="../media/image1.png"/></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 Id="rId3" Type="http://schemas.openxmlformats.org/officeDocument/2006/relationships/image" Target="../media/image2.png"/><Relationship Id="rId4" Type="http://schemas.openxmlformats.org/officeDocument/2006/relationships/image" Target="../media/image1.png"/></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 Id="rId3" Type="http://schemas.openxmlformats.org/officeDocument/2006/relationships/image" Target="../media/image2.png"/><Relationship Id="rId4" Type="http://schemas.openxmlformats.org/officeDocument/2006/relationships/image" Target="../media/image1.png"/></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 Id="rId3" Type="http://schemas.openxmlformats.org/officeDocument/2006/relationships/image" Target="../media/image2.png"/><Relationship Id="rId4" Type="http://schemas.openxmlformats.org/officeDocument/2006/relationships/image" Target="../media/image1.png"/></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 Id="rId3"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 Id="rId3" Type="http://schemas.openxmlformats.org/officeDocument/2006/relationships/image" Target="../media/image2.png"/><Relationship Id="rId4" Type="http://schemas.openxmlformats.org/officeDocument/2006/relationships/image" Target="../media/image1.png"/></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 Id="rId3" Type="http://schemas.openxmlformats.org/officeDocument/2006/relationships/image" Target="../media/image2.png"/><Relationship Id="rId4" Type="http://schemas.openxmlformats.org/officeDocument/2006/relationships/image" Target="../media/image1.png"/></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2.xml"/><Relationship Id="rId3" Type="http://schemas.openxmlformats.org/officeDocument/2006/relationships/image" Target="../media/image2.png"/><Relationship Id="rId4" Type="http://schemas.openxmlformats.org/officeDocument/2006/relationships/image" Target="../media/image1.png"/></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3.xml"/><Relationship Id="rId3" Type="http://schemas.openxmlformats.org/officeDocument/2006/relationships/image" Target="../media/image2.png"/><Relationship Id="rId4" Type="http://schemas.openxmlformats.org/officeDocument/2006/relationships/image" Target="../media/image1.png"/></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4.xml"/></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5.xml"/></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6.xml"/></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7.xml"/></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8.xml"/></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9.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0.xml"/></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1.xml"/></Relationships>

</file>

<file path=ppt/slides/_rels/slide6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2.xml"/></Relationships>

</file>

<file path=ppt/slides/_rels/slide6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3.xml"/></Relationships>

</file>

<file path=ppt/slides/_rels/slide6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4.xml"/></Relationships>

</file>

<file path=ppt/slides/_rels/slide6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5.xml"/></Relationships>

</file>

<file path=ppt/slides/_rels/slide6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6.xml"/></Relationships>

</file>

<file path=ppt/slides/_rels/slide6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7.xml"/></Relationships>

</file>

<file path=ppt/slides/_rels/slide6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8.xml"/></Relationships>

</file>

<file path=ppt/slides/_rels/slide6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9.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7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0.xml"/></Relationships>

</file>

<file path=ppt/slides/_rels/slide7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1.xml"/></Relationships>

</file>

<file path=ppt/slides/_rels/slide7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2.xml"/></Relationships>

</file>

<file path=ppt/slides/_rels/slide7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3.xml"/></Relationships>

</file>

<file path=ppt/slides/_rels/slide7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4.xml"/></Relationships>

</file>

<file path=ppt/slides/_rels/slide7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5.xml"/></Relationships>

</file>

<file path=ppt/slides/_rels/slide7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6.xml"/></Relationships>

</file>

<file path=ppt/slides/_rels/slide7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7.xml"/></Relationships>

</file>

<file path=ppt/slides/_rels/slide7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8.xml"/></Relationships>

</file>

<file path=ppt/slides/_rels/slide7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9.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8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0.xml"/></Relationships>

</file>

<file path=ppt/slides/_rels/slide8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1.xml"/></Relationships>

</file>

<file path=ppt/slides/_rels/slide8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2.xml"/></Relationships>

</file>

<file path=ppt/slides/_rels/slide8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3.xml"/></Relationships>

</file>

<file path=ppt/slides/_rels/slide8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4.xml"/></Relationships>

</file>

<file path=ppt/slides/_rels/slide8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5.xml"/></Relationships>

</file>

<file path=ppt/slides/_rels/slide8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6.xml"/></Relationships>

</file>

<file path=ppt/slides/_rels/slide8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7.xml"/></Relationships>

</file>

<file path=ppt/slides/_rels/slide8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8.xml"/></Relationships>

</file>

<file path=ppt/slides/_rels/slide8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9.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9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0.xml"/></Relationships>

</file>

<file path=ppt/slides/_rels/slide9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1.xml"/></Relationships>

</file>

<file path=ppt/slides/_rels/slide9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2.xml"/></Relationships>

</file>

<file path=ppt/slides/_rels/slide9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3.xml"/></Relationships>

</file>

<file path=ppt/slides/_rels/slide9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4.xml"/></Relationships>

</file>

<file path=ppt/slides/_rels/slide9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5.xml"/></Relationships>

</file>

<file path=ppt/slides/_rels/slide9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6.xml"/></Relationships>

</file>

<file path=ppt/slides/_rels/slide9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7.xml"/></Relationships>

</file>

<file path=ppt/slides/_rels/slide9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8.xml"/></Relationships>

</file>

<file path=ppt/slides/_rels/slide9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ctrTitle"/>
          </p:nvPr>
        </p:nvSpPr>
        <p:spPr>
          <a:prstGeom prst="rect">
            <a:avLst/>
          </a:prstGeom>
        </p:spPr>
        <p:txBody>
          <a:bodyPr/>
          <a:lstStyle/>
          <a:p>
            <a:pPr/>
            <a:r>
              <a:t>Java Collections Framework</a:t>
            </a:r>
          </a:p>
        </p:txBody>
      </p:sp>
      <p:sp>
        <p:nvSpPr>
          <p:cNvPr id="129" name="Shape 129"/>
          <p:cNvSpPr/>
          <p:nvPr>
            <p:ph type="subTitle" sz="quarter" idx="1"/>
          </p:nvPr>
        </p:nvSpPr>
        <p:spPr>
          <a:prstGeom prst="rect">
            <a:avLst/>
          </a:prstGeom>
        </p:spPr>
        <p:txBody>
          <a:bodyPr/>
          <a:lstStyle/>
          <a:p>
            <a:pPr defTabSz="668655">
              <a:defRPr sz="4860"/>
            </a:pPr>
            <a:r>
              <a:t>Marcus Biel, Software Craftsman</a:t>
            </a:r>
          </a:p>
          <a:p>
            <a:pPr defTabSz="668655">
              <a:defRPr sz="4860"/>
            </a:pPr>
            <a:r>
              <a:rPr u="sng">
                <a:hlinkClick r:id="rId3" invalidUrl="" action="" tgtFrame="" tooltip="" history="1" highlightClick="0" endSnd="0"/>
              </a:rPr>
              <a:t>http://www.marcus-biel.com</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title"/>
          </p:nvPr>
        </p:nvSpPr>
        <p:spPr>
          <a:prstGeom prst="rect">
            <a:avLst/>
          </a:prstGeom>
        </p:spPr>
        <p:txBody>
          <a:bodyPr/>
          <a:lstStyle>
            <a:lvl1pPr defTabSz="660400">
              <a:defRPr sz="8960"/>
            </a:lvl1pPr>
          </a:lstStyle>
          <a:p>
            <a:pPr/>
            <a:r>
              <a:t>What is the Java Collections Framework?</a:t>
            </a:r>
          </a:p>
        </p:txBody>
      </p:sp>
      <p:sp>
        <p:nvSpPr>
          <p:cNvPr id="173" name="Shape 173"/>
          <p:cNvSpPr/>
          <p:nvPr>
            <p:ph type="body" idx="1"/>
          </p:nvPr>
        </p:nvSpPr>
        <p:spPr>
          <a:prstGeom prst="rect">
            <a:avLst/>
          </a:prstGeom>
        </p:spPr>
        <p:txBody>
          <a:bodyPr anchor="t"/>
          <a:lstStyle/>
          <a:p>
            <a:pPr marL="0" indent="0" defTabSz="457200">
              <a:lnSpc>
                <a:spcPts val="7800"/>
              </a:lnSpc>
              <a:spcBef>
                <a:spcPts val="0"/>
              </a:spcBef>
              <a:buSzTx/>
              <a:buNone/>
            </a:pPr>
            <a:r>
              <a:t> A toolbox of generic interfaces and classes</a:t>
            </a:r>
          </a:p>
          <a:p>
            <a:pPr lvl="2" defTabSz="457200">
              <a:lnSpc>
                <a:spcPts val="7800"/>
              </a:lnSpc>
              <a:spcBef>
                <a:spcPts val="0"/>
              </a:spcBef>
            </a:pPr>
            <a:r>
              <a:t>collection interfaces and classes</a:t>
            </a:r>
          </a:p>
        </p:txBody>
      </p:sp>
    </p:spTree>
  </p:cSld>
  <p:clrMapOvr>
    <a:masterClrMapping/>
  </p:clrMapOvr>
  <p:transition xmlns:p14="http://schemas.microsoft.com/office/powerpoint/2010/main" spd="med" advClick="1" p14:dur="1000"/>
</p:sld>
</file>

<file path=ppt/slides/slide10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7" name="Shape 1477"/>
          <p:cNvSpPr/>
          <p:nvPr>
            <p:ph type="title"/>
          </p:nvPr>
        </p:nvSpPr>
        <p:spPr>
          <a:prstGeom prst="rect">
            <a:avLst/>
          </a:prstGeom>
        </p:spPr>
        <p:txBody>
          <a:bodyPr/>
          <a:lstStyle/>
          <a:p>
            <a:pPr/>
            <a:r>
              <a:t>java.util.Comparator</a:t>
            </a:r>
          </a:p>
        </p:txBody>
      </p:sp>
      <p:sp>
        <p:nvSpPr>
          <p:cNvPr id="1478" name="Shape 1478"/>
          <p:cNvSpPr/>
          <p:nvPr>
            <p:ph type="body" idx="1"/>
          </p:nvPr>
        </p:nvSpPr>
        <p:spPr>
          <a:xfrm>
            <a:off x="1676400" y="3238500"/>
            <a:ext cx="21005800" cy="9207500"/>
          </a:xfrm>
          <a:prstGeom prst="rect">
            <a:avLst/>
          </a:prstGeom>
        </p:spPr>
        <p:txBody>
          <a:bodyPr/>
          <a:lstStyle/>
          <a:p>
            <a:pPr/>
          </a:p>
          <a:p>
            <a:pPr marL="0" indent="0">
              <a:buSzTx/>
              <a:buNone/>
            </a:pPr>
            <a:r>
              <a:t>Return a negative integer if the first argument is less than the second argument, zero if both arguments are equal and a positive integer if the first argument is greater than the second</a:t>
            </a:r>
          </a:p>
        </p:txBody>
      </p:sp>
    </p:spTree>
  </p:cSld>
  <p:clrMapOvr>
    <a:masterClrMapping/>
  </p:clrMapOvr>
  <p:transition xmlns:p14="http://schemas.microsoft.com/office/powerpoint/2010/main" spd="med" advClick="1" p14:dur="1000"/>
</p:sld>
</file>

<file path=ppt/slides/slide10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2" name="Shape 1482"/>
          <p:cNvSpPr/>
          <p:nvPr>
            <p:ph type="title"/>
          </p:nvPr>
        </p:nvSpPr>
        <p:spPr>
          <a:prstGeom prst="rect">
            <a:avLst/>
          </a:prstGeom>
        </p:spPr>
        <p:txBody>
          <a:bodyPr/>
          <a:lstStyle/>
          <a:p>
            <a:pPr/>
            <a:r>
              <a:t>Utility classes</a:t>
            </a:r>
          </a:p>
        </p:txBody>
      </p:sp>
    </p:spTree>
  </p:cSld>
  <p:clrMapOvr>
    <a:masterClrMapping/>
  </p:clrMapOvr>
  <p:transition xmlns:p14="http://schemas.microsoft.com/office/powerpoint/2010/main" spd="med" advClick="1" p14:dur="1000"/>
</p:sld>
</file>

<file path=ppt/slides/slide10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6" name="Shape 1486"/>
          <p:cNvSpPr/>
          <p:nvPr>
            <p:ph type="title"/>
          </p:nvPr>
        </p:nvSpPr>
        <p:spPr>
          <a:prstGeom prst="rect">
            <a:avLst/>
          </a:prstGeom>
        </p:spPr>
        <p:txBody>
          <a:bodyPr/>
          <a:lstStyle/>
          <a:p>
            <a:pPr/>
            <a:r>
              <a:t>Utility classes</a:t>
            </a:r>
          </a:p>
        </p:txBody>
      </p:sp>
      <p:sp>
        <p:nvSpPr>
          <p:cNvPr id="1487" name="Shape 1487"/>
          <p:cNvSpPr/>
          <p:nvPr>
            <p:ph type="body" idx="1"/>
          </p:nvPr>
        </p:nvSpPr>
        <p:spPr>
          <a:prstGeom prst="rect">
            <a:avLst/>
          </a:prstGeom>
        </p:spPr>
        <p:txBody>
          <a:bodyPr/>
          <a:lstStyle/>
          <a:p>
            <a:pPr/>
            <a:r>
              <a:t>java.util.Collections</a:t>
            </a:r>
          </a:p>
        </p:txBody>
      </p:sp>
    </p:spTree>
  </p:cSld>
  <p:clrMapOvr>
    <a:masterClrMapping/>
  </p:clrMapOvr>
  <p:transition xmlns:p14="http://schemas.microsoft.com/office/powerpoint/2010/main" spd="med" advClick="1" p14:dur="1000"/>
</p:sld>
</file>

<file path=ppt/slides/slide10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1" name="Shape 1491"/>
          <p:cNvSpPr/>
          <p:nvPr>
            <p:ph type="title"/>
          </p:nvPr>
        </p:nvSpPr>
        <p:spPr>
          <a:prstGeom prst="rect">
            <a:avLst/>
          </a:prstGeom>
        </p:spPr>
        <p:txBody>
          <a:bodyPr/>
          <a:lstStyle/>
          <a:p>
            <a:pPr/>
            <a:r>
              <a:t>Utility classes</a:t>
            </a:r>
          </a:p>
        </p:txBody>
      </p:sp>
      <p:sp>
        <p:nvSpPr>
          <p:cNvPr id="1492" name="Shape 1492"/>
          <p:cNvSpPr/>
          <p:nvPr>
            <p:ph type="body" idx="1"/>
          </p:nvPr>
        </p:nvSpPr>
        <p:spPr>
          <a:prstGeom prst="rect">
            <a:avLst/>
          </a:prstGeom>
        </p:spPr>
        <p:txBody>
          <a:bodyPr/>
          <a:lstStyle/>
          <a:p>
            <a:pPr/>
            <a:r>
              <a:t>java.util.Collections</a:t>
            </a:r>
          </a:p>
          <a:p>
            <a:pPr/>
            <a:r>
              <a:t>java.util.Arrays</a:t>
            </a:r>
          </a:p>
        </p:txBody>
      </p:sp>
    </p:spTree>
  </p:cSld>
  <p:clrMapOvr>
    <a:masterClrMapping/>
  </p:clrMapOvr>
  <p:transition xmlns:p14="http://schemas.microsoft.com/office/powerpoint/2010/main" spd="med" advClick="1" p14:dur="1000"/>
</p:sld>
</file>

<file path=ppt/slides/slide10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6" name="Shape 1496"/>
          <p:cNvSpPr/>
          <p:nvPr>
            <p:ph type="title"/>
          </p:nvPr>
        </p:nvSpPr>
        <p:spPr>
          <a:xfrm>
            <a:off x="7823182" y="4766309"/>
            <a:ext cx="8737637" cy="4183382"/>
          </a:xfrm>
          <a:prstGeom prst="rect">
            <a:avLst/>
          </a:prstGeom>
        </p:spPr>
        <p:txBody>
          <a:bodyPr/>
          <a:lstStyle/>
          <a:p>
            <a:pPr algn="l" defTabSz="627379">
              <a:defRPr sz="8360"/>
            </a:pPr>
            <a:r>
              <a:t>Copyright © 2015 </a:t>
            </a:r>
            <a:br/>
            <a:r>
              <a:t>Marcus Biel</a:t>
            </a:r>
            <a:br/>
            <a:r>
              <a:t>All rights reserved</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lvl1pPr defTabSz="660400">
              <a:defRPr sz="8960"/>
            </a:lvl1pPr>
          </a:lstStyle>
          <a:p>
            <a:pPr/>
            <a:r>
              <a:t>What is the Java Collections Framework?</a:t>
            </a:r>
          </a:p>
        </p:txBody>
      </p:sp>
      <p:sp>
        <p:nvSpPr>
          <p:cNvPr id="178" name="Shape 178"/>
          <p:cNvSpPr/>
          <p:nvPr>
            <p:ph type="body" idx="1"/>
          </p:nvPr>
        </p:nvSpPr>
        <p:spPr>
          <a:prstGeom prst="rect">
            <a:avLst/>
          </a:prstGeom>
        </p:spPr>
        <p:txBody>
          <a:bodyPr anchor="t"/>
          <a:lstStyle/>
          <a:p>
            <a:pPr marL="0" indent="0" defTabSz="457200">
              <a:lnSpc>
                <a:spcPts val="7800"/>
              </a:lnSpc>
              <a:spcBef>
                <a:spcPts val="0"/>
              </a:spcBef>
              <a:buSzTx/>
              <a:buNone/>
            </a:pPr>
            <a:r>
              <a:t> A toolbox of generic interfaces and classes</a:t>
            </a:r>
          </a:p>
          <a:p>
            <a:pPr lvl="2" defTabSz="457200">
              <a:lnSpc>
                <a:spcPts val="7800"/>
              </a:lnSpc>
              <a:spcBef>
                <a:spcPts val="0"/>
              </a:spcBef>
            </a:pPr>
            <a:r>
              <a:t>collection interfaces and classes</a:t>
            </a:r>
          </a:p>
          <a:p>
            <a:pPr lvl="2" defTabSz="457200">
              <a:lnSpc>
                <a:spcPts val="7800"/>
              </a:lnSpc>
              <a:spcBef>
                <a:spcPts val="0"/>
              </a:spcBef>
            </a:pPr>
            <a:r>
              <a:t>collection related utility interfaces classes</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ph type="title"/>
          </p:nvPr>
        </p:nvSpPr>
        <p:spPr>
          <a:prstGeom prst="rect">
            <a:avLst/>
          </a:prstGeom>
        </p:spPr>
        <p:txBody>
          <a:bodyPr/>
          <a:lstStyle>
            <a:lvl1pPr defTabSz="660400">
              <a:defRPr sz="8960"/>
            </a:lvl1pPr>
          </a:lstStyle>
          <a:p>
            <a:pPr/>
            <a:r>
              <a:t>Collections interface and class hierarchy</a:t>
            </a:r>
          </a:p>
        </p:txBody>
      </p:sp>
      <p:sp>
        <p:nvSpPr>
          <p:cNvPr id="183" name="Shape 183"/>
          <p:cNvSpPr/>
          <p:nvPr/>
        </p:nvSpPr>
        <p:spPr>
          <a:xfrm>
            <a:off x="6256114" y="62865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184" name="Shape 184"/>
          <p:cNvSpPr/>
          <p:nvPr/>
        </p:nvSpPr>
        <p:spPr>
          <a:xfrm>
            <a:off x="14881944" y="6286500"/>
            <a:ext cx="3245942"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title"/>
          </p:nvPr>
        </p:nvSpPr>
        <p:spPr>
          <a:prstGeom prst="rect">
            <a:avLst/>
          </a:prstGeom>
        </p:spPr>
        <p:txBody>
          <a:bodyPr/>
          <a:lstStyle>
            <a:lvl1pPr defTabSz="660400">
              <a:defRPr sz="8960"/>
            </a:lvl1pPr>
          </a:lstStyle>
          <a:p>
            <a:pPr/>
            <a:r>
              <a:t>Collections interface and class hierarchy</a:t>
            </a:r>
          </a:p>
        </p:txBody>
      </p:sp>
      <p:sp>
        <p:nvSpPr>
          <p:cNvPr id="189" name="Shape 189"/>
          <p:cNvSpPr/>
          <p:nvPr/>
        </p:nvSpPr>
        <p:spPr>
          <a:xfrm>
            <a:off x="6256114" y="62865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190" name="Shape 190"/>
          <p:cNvSpPr/>
          <p:nvPr/>
        </p:nvSpPr>
        <p:spPr>
          <a:xfrm>
            <a:off x="14881944" y="6286500"/>
            <a:ext cx="3245942"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Shape 194"/>
          <p:cNvSpPr/>
          <p:nvPr>
            <p:ph type="title"/>
          </p:nvPr>
        </p:nvSpPr>
        <p:spPr>
          <a:prstGeom prst="rect">
            <a:avLst/>
          </a:prstGeom>
        </p:spPr>
        <p:txBody>
          <a:bodyPr/>
          <a:lstStyle>
            <a:lvl1pPr defTabSz="660400">
              <a:defRPr sz="8960"/>
            </a:lvl1pPr>
          </a:lstStyle>
          <a:p>
            <a:pPr/>
            <a:r>
              <a:t>Collections interface and class hierarchy</a:t>
            </a:r>
          </a:p>
        </p:txBody>
      </p:sp>
      <p:sp>
        <p:nvSpPr>
          <p:cNvPr id="195" name="Shape 195"/>
          <p:cNvSpPr/>
          <p:nvPr/>
        </p:nvSpPr>
        <p:spPr>
          <a:xfrm>
            <a:off x="6256114" y="62865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196" name="Shape 196"/>
          <p:cNvSpPr/>
          <p:nvPr/>
        </p:nvSpPr>
        <p:spPr>
          <a:xfrm>
            <a:off x="14881944" y="6286500"/>
            <a:ext cx="3245942"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title"/>
          </p:nvPr>
        </p:nvSpPr>
        <p:spPr>
          <a:prstGeom prst="rect">
            <a:avLst/>
          </a:prstGeom>
        </p:spPr>
        <p:txBody>
          <a:bodyPr/>
          <a:lstStyle/>
          <a:p>
            <a:pPr/>
            <a:r>
              <a:t>Collection Interface</a:t>
            </a:r>
          </a:p>
        </p:txBody>
      </p:sp>
      <p:sp>
        <p:nvSpPr>
          <p:cNvPr id="201" name="Shape 201"/>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202" name="Shape 202"/>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203" name="Shape 203"/>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204" name="Shape 204"/>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205" name="Shape 205"/>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206" name="Shape 206"/>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207" name="Shape 207"/>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208" name="Shape 208"/>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209" name="Shape 209"/>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210" name="Shape 210"/>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211" name="Shape 211"/>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212" name="Shape 212"/>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213" name="Shape 213"/>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14" name="Shape 214"/>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15" name="Shape 215"/>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16" name="Shape 216"/>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17" name="Shape 217"/>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18" name="Shape 218"/>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219" name="Shape 219"/>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20" name="Shape 220"/>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21" name="Shape 221"/>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22" name="Shape 222"/>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223" name="Shape 223"/>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24" name="Shape 224"/>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25" name="Shape 225"/>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26" name="Shape 226"/>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27" name="Shape 227"/>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28" name="Shape 228"/>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29" name="Shape 229"/>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3" name="Shape 233"/>
          <p:cNvSpPr/>
          <p:nvPr>
            <p:ph type="title"/>
          </p:nvPr>
        </p:nvSpPr>
        <p:spPr>
          <a:prstGeom prst="rect">
            <a:avLst/>
          </a:prstGeom>
        </p:spPr>
        <p:txBody>
          <a:bodyPr/>
          <a:lstStyle/>
          <a:p>
            <a:pPr/>
            <a:r>
              <a:t>Collection Interface</a:t>
            </a:r>
          </a:p>
        </p:txBody>
      </p:sp>
      <p:sp>
        <p:nvSpPr>
          <p:cNvPr id="234" name="Shape 234"/>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235" name="Shape 235"/>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236" name="Shape 236"/>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237" name="Shape 237"/>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238" name="Shape 238"/>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239" name="Shape 239"/>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240" name="Shape 240"/>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241" name="Shape 241"/>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242" name="Shape 242"/>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243" name="Shape 243"/>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244" name="Shape 244"/>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245" name="Shape 245"/>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246" name="Shape 246"/>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47" name="Shape 247"/>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48" name="Shape 248"/>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49" name="Shape 249"/>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50" name="Shape 250"/>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51" name="Shape 251"/>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252" name="Shape 252"/>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53" name="Shape 253"/>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54" name="Shape 254"/>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55" name="Shape 255"/>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256" name="Shape 256"/>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57" name="Shape 257"/>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58" name="Shape 258"/>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59" name="Shape 259"/>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60" name="Shape 260"/>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61" name="Shape 261"/>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62" name="Shape 262"/>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6" name="Shape 266"/>
          <p:cNvSpPr/>
          <p:nvPr>
            <p:ph type="title"/>
          </p:nvPr>
        </p:nvSpPr>
        <p:spPr>
          <a:prstGeom prst="rect">
            <a:avLst/>
          </a:prstGeom>
        </p:spPr>
        <p:txBody>
          <a:bodyPr/>
          <a:lstStyle/>
          <a:p>
            <a:pPr/>
            <a:r>
              <a:t>Collection Interface</a:t>
            </a:r>
          </a:p>
        </p:txBody>
      </p:sp>
      <p:sp>
        <p:nvSpPr>
          <p:cNvPr id="267" name="Shape 267"/>
          <p:cNvSpPr/>
          <p:nvPr/>
        </p:nvSpPr>
        <p:spPr>
          <a:xfrm>
            <a:off x="10942994" y="3183006"/>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268" name="Shape 268"/>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269" name="Shape 269"/>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270" name="Shape 270"/>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271" name="Shape 271"/>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272" name="Shape 272"/>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273" name="Shape 273"/>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274" name="Shape 274"/>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275" name="Shape 275"/>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276" name="Shape 276"/>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277" name="Shape 277"/>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278" name="Shape 278"/>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279" name="Shape 279"/>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80" name="Shape 280"/>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81" name="Shape 281"/>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82" name="Shape 282"/>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83" name="Shape 283"/>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84" name="Shape 284"/>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285" name="Shape 285"/>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86" name="Shape 286"/>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87" name="Shape 287"/>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88" name="Shape 288"/>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289" name="Shape 289"/>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90" name="Shape 290"/>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291" name="Shape 291"/>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92" name="Shape 292"/>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93" name="Shape 293"/>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94" name="Shape 294"/>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295" name="Shape 295"/>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9" name="Shape 299"/>
          <p:cNvSpPr/>
          <p:nvPr>
            <p:ph type="title"/>
          </p:nvPr>
        </p:nvSpPr>
        <p:spPr>
          <a:prstGeom prst="rect">
            <a:avLst/>
          </a:prstGeom>
        </p:spPr>
        <p:txBody>
          <a:bodyPr/>
          <a:lstStyle/>
          <a:p>
            <a:pPr/>
            <a:r>
              <a:t>Collection Interface</a:t>
            </a:r>
          </a:p>
        </p:txBody>
      </p:sp>
      <p:sp>
        <p:nvSpPr>
          <p:cNvPr id="300" name="Shape 300"/>
          <p:cNvSpPr/>
          <p:nvPr/>
        </p:nvSpPr>
        <p:spPr>
          <a:xfrm>
            <a:off x="10942994" y="3183006"/>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301" name="Shape 301"/>
          <p:cNvSpPr/>
          <p:nvPr/>
        </p:nvSpPr>
        <p:spPr>
          <a:xfrm>
            <a:off x="3110502" y="5337818"/>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302" name="Shape 302"/>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303" name="Shape 303"/>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304" name="Shape 304"/>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305" name="Shape 305"/>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306" name="Shape 306"/>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307" name="Shape 307"/>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308" name="Shape 308"/>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309" name="Shape 309"/>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310" name="Shape 310"/>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311" name="Shape 311"/>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312" name="Shape 312"/>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13" name="Shape 313"/>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14" name="Shape 314"/>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15" name="Shape 315"/>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16" name="Shape 316"/>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17" name="Shape 317"/>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318" name="Shape 318"/>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19" name="Shape 319"/>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20" name="Shape 320"/>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21" name="Shape 321"/>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322" name="Shape 322"/>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23" name="Shape 323"/>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24" name="Shape 324"/>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25" name="Shape 325"/>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26" name="Shape 326"/>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27" name="Shape 327"/>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28" name="Shape 328"/>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2" name="Shape 332"/>
          <p:cNvSpPr/>
          <p:nvPr>
            <p:ph type="title"/>
          </p:nvPr>
        </p:nvSpPr>
        <p:spPr>
          <a:prstGeom prst="rect">
            <a:avLst/>
          </a:prstGeom>
        </p:spPr>
        <p:txBody>
          <a:bodyPr/>
          <a:lstStyle/>
          <a:p>
            <a:pPr/>
            <a:r>
              <a:t>Collection Interface</a:t>
            </a:r>
          </a:p>
        </p:txBody>
      </p:sp>
      <p:sp>
        <p:nvSpPr>
          <p:cNvPr id="333" name="Shape 333"/>
          <p:cNvSpPr/>
          <p:nvPr/>
        </p:nvSpPr>
        <p:spPr>
          <a:xfrm>
            <a:off x="10942994" y="3183006"/>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334" name="Shape 334"/>
          <p:cNvSpPr/>
          <p:nvPr/>
        </p:nvSpPr>
        <p:spPr>
          <a:xfrm>
            <a:off x="3110502" y="5337818"/>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335" name="Shape 335"/>
          <p:cNvSpPr/>
          <p:nvPr/>
        </p:nvSpPr>
        <p:spPr>
          <a:xfrm>
            <a:off x="10942994" y="534582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336" name="Shape 336"/>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337" name="Shape 337"/>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338" name="Shape 338"/>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339" name="Shape 339"/>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340" name="Shape 340"/>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341" name="Shape 341"/>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342" name="Shape 342"/>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343" name="Shape 343"/>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344" name="Shape 344"/>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345" name="Shape 345"/>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46" name="Shape 346"/>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47" name="Shape 347"/>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48" name="Shape 348"/>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49" name="Shape 349"/>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50" name="Shape 350"/>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351" name="Shape 351"/>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52" name="Shape 352"/>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53" name="Shape 353"/>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54" name="Shape 354"/>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355" name="Shape 355"/>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56" name="Shape 356"/>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57" name="Shape 357"/>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58" name="Shape 358"/>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59" name="Shape 359"/>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60" name="Shape 360"/>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61" name="Shape 361"/>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prstGeom prst="rect">
            <a:avLst/>
          </a:prstGeom>
        </p:spPr>
        <p:txBody>
          <a:bodyPr/>
          <a:lstStyle/>
          <a:p>
            <a:pPr/>
            <a:r>
              <a:t>Collection(s)</a:t>
            </a:r>
          </a:p>
        </p:txBody>
      </p:sp>
      <p:sp>
        <p:nvSpPr>
          <p:cNvPr id="134" name="Shape 134"/>
          <p:cNvSpPr/>
          <p:nvPr>
            <p:ph type="body" idx="1"/>
          </p:nvPr>
        </p:nvSpPr>
        <p:spPr>
          <a:prstGeom prst="rect">
            <a:avLst/>
          </a:prstGeom>
        </p:spPr>
        <p:txBody>
          <a:bodyPr/>
          <a:lstStyle/>
          <a:p>
            <a:pPr marL="0" indent="0">
              <a:buSzTx/>
              <a:buNone/>
            </a:pPr>
          </a:p>
          <a:p>
            <a:pPr marL="0" indent="0">
              <a:buSzTx/>
              <a:buNone/>
              <a:defRPr>
                <a:solidFill>
                  <a:srgbClr val="FFFFFF"/>
                </a:solidFill>
              </a:defRPr>
            </a:pPr>
            <a:r>
              <a:t>2. Java Collections Framework</a:t>
            </a:r>
          </a:p>
          <a:p>
            <a:pPr marL="0" indent="0">
              <a:buSzTx/>
              <a:buNone/>
              <a:defRPr>
                <a:solidFill>
                  <a:srgbClr val="FFFFFF"/>
                </a:solidFill>
              </a:defRPr>
            </a:pPr>
            <a:r>
              <a:t>3. a data structure</a:t>
            </a:r>
          </a:p>
          <a:p>
            <a:pPr marL="0" indent="0">
              <a:buSzTx/>
              <a:buNone/>
              <a:defRPr>
                <a:solidFill>
                  <a:srgbClr val="FFFFFF"/>
                </a:solidFill>
              </a:defRPr>
            </a:pPr>
            <a:r>
              <a:t>4. java.util.Collection interface</a:t>
            </a:r>
          </a:p>
          <a:p>
            <a:pPr marL="0" indent="0">
              <a:buSzTx/>
              <a:buNone/>
              <a:defRPr>
                <a:solidFill>
                  <a:srgbClr val="FFFFFF"/>
                </a:solidFill>
              </a:defRPr>
            </a:pPr>
            <a:r>
              <a:t>5. java.util.Collections</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5" name="Shape 365"/>
          <p:cNvSpPr/>
          <p:nvPr>
            <p:ph type="title"/>
          </p:nvPr>
        </p:nvSpPr>
        <p:spPr>
          <a:prstGeom prst="rect">
            <a:avLst/>
          </a:prstGeom>
        </p:spPr>
        <p:txBody>
          <a:bodyPr/>
          <a:lstStyle/>
          <a:p>
            <a:pPr/>
            <a:r>
              <a:t>Collection Interface</a:t>
            </a:r>
          </a:p>
        </p:txBody>
      </p:sp>
      <p:sp>
        <p:nvSpPr>
          <p:cNvPr id="366" name="Shape 366"/>
          <p:cNvSpPr/>
          <p:nvPr/>
        </p:nvSpPr>
        <p:spPr>
          <a:xfrm>
            <a:off x="10942994" y="3183006"/>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367" name="Shape 367"/>
          <p:cNvSpPr/>
          <p:nvPr/>
        </p:nvSpPr>
        <p:spPr>
          <a:xfrm>
            <a:off x="3110502" y="5337818"/>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368" name="Shape 368"/>
          <p:cNvSpPr/>
          <p:nvPr/>
        </p:nvSpPr>
        <p:spPr>
          <a:xfrm>
            <a:off x="10942994" y="534582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369" name="Shape 369"/>
          <p:cNvSpPr/>
          <p:nvPr/>
        </p:nvSpPr>
        <p:spPr>
          <a:xfrm>
            <a:off x="18659859" y="5337818"/>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370" name="Shape 370"/>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371" name="Shape 371"/>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372" name="Shape 372"/>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373" name="Shape 373"/>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374" name="Shape 374"/>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375" name="Shape 375"/>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376" name="Shape 376"/>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377" name="Shape 377"/>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378" name="Shape 378"/>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79" name="Shape 379"/>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80" name="Shape 380"/>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81" name="Shape 381"/>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82" name="Shape 382"/>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83" name="Shape 383"/>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384" name="Shape 384"/>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85" name="Shape 385"/>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86" name="Shape 386"/>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87" name="Shape 387"/>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388" name="Shape 388"/>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89" name="Shape 389"/>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390" name="Shape 390"/>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91" name="Shape 391"/>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92" name="Shape 392"/>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93" name="Shape 393"/>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394" name="Shape 394"/>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8" name="Shape 398"/>
          <p:cNvSpPr/>
          <p:nvPr>
            <p:ph type="title"/>
          </p:nvPr>
        </p:nvSpPr>
        <p:spPr>
          <a:prstGeom prst="rect">
            <a:avLst/>
          </a:prstGeom>
        </p:spPr>
        <p:txBody>
          <a:bodyPr/>
          <a:lstStyle/>
          <a:p>
            <a:pPr/>
            <a:r>
              <a:t>Collection Interface</a:t>
            </a:r>
          </a:p>
        </p:txBody>
      </p:sp>
      <p:sp>
        <p:nvSpPr>
          <p:cNvPr id="399" name="Shape 399"/>
          <p:cNvSpPr/>
          <p:nvPr/>
        </p:nvSpPr>
        <p:spPr>
          <a:xfrm>
            <a:off x="10942994" y="3183006"/>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400" name="Shape 400"/>
          <p:cNvSpPr/>
          <p:nvPr/>
        </p:nvSpPr>
        <p:spPr>
          <a:xfrm>
            <a:off x="3110502" y="5337818"/>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401" name="Shape 401"/>
          <p:cNvSpPr/>
          <p:nvPr/>
        </p:nvSpPr>
        <p:spPr>
          <a:xfrm>
            <a:off x="10942994" y="534582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402" name="Shape 402"/>
          <p:cNvSpPr/>
          <p:nvPr/>
        </p:nvSpPr>
        <p:spPr>
          <a:xfrm>
            <a:off x="18659859" y="5337818"/>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403" name="Shape 403"/>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404" name="Shape 404"/>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405" name="Shape 405"/>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406" name="Shape 406"/>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407" name="Shape 407"/>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408" name="Shape 408"/>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409" name="Shape 409"/>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410" name="Shape 410"/>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411" name="Shape 411"/>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12" name="Shape 412"/>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13" name="Shape 413"/>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14" name="Shape 414"/>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15" name="Shape 415"/>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16" name="Shape 416"/>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417" name="Shape 417"/>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18" name="Shape 418"/>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19" name="Shape 419"/>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20" name="Shape 420"/>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421" name="Shape 421"/>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22" name="Shape 422"/>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23" name="Shape 423"/>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24" name="Shape 424"/>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25" name="Shape 425"/>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26" name="Shape 426"/>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27" name="Shape 427"/>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1" name="Shape 431"/>
          <p:cNvSpPr/>
          <p:nvPr>
            <p:ph type="title"/>
          </p:nvPr>
        </p:nvSpPr>
        <p:spPr>
          <a:prstGeom prst="rect">
            <a:avLst/>
          </a:prstGeom>
        </p:spPr>
        <p:txBody>
          <a:bodyPr/>
          <a:lstStyle/>
          <a:p>
            <a:pPr/>
            <a:r>
              <a:t>Collection Interface</a:t>
            </a:r>
          </a:p>
        </p:txBody>
      </p:sp>
      <p:sp>
        <p:nvSpPr>
          <p:cNvPr id="432" name="Shape 432"/>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433" name="Shape 433"/>
          <p:cNvSpPr/>
          <p:nvPr/>
        </p:nvSpPr>
        <p:spPr>
          <a:xfrm>
            <a:off x="3110502" y="5337818"/>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434" name="Shape 434"/>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435" name="Shape 435"/>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436" name="Shape 436"/>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437" name="Shape 437"/>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438" name="Shape 438"/>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439" name="Shape 439"/>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440" name="Shape 440"/>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441" name="Shape 441"/>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442" name="Shape 442"/>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443" name="Shape 443"/>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444" name="Shape 444"/>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45" name="Shape 445"/>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46" name="Shape 446"/>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47" name="Shape 447"/>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48" name="Shape 448"/>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49" name="Shape 449"/>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450" name="Shape 450"/>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51" name="Shape 451"/>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52" name="Shape 452"/>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53" name="Shape 453"/>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454" name="Shape 454"/>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55" name="Shape 455"/>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56" name="Shape 456"/>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57" name="Shape 457"/>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58" name="Shape 458"/>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59" name="Shape 459"/>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60" name="Shape 460"/>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4" name="Shape 464"/>
          <p:cNvSpPr/>
          <p:nvPr>
            <p:ph type="title"/>
          </p:nvPr>
        </p:nvSpPr>
        <p:spPr>
          <a:prstGeom prst="rect">
            <a:avLst/>
          </a:prstGeom>
        </p:spPr>
        <p:txBody>
          <a:bodyPr/>
          <a:lstStyle/>
          <a:p>
            <a:pPr/>
            <a:r>
              <a:t>Collection Interface</a:t>
            </a:r>
          </a:p>
        </p:txBody>
      </p:sp>
      <p:sp>
        <p:nvSpPr>
          <p:cNvPr id="465" name="Shape 465"/>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466" name="Shape 466"/>
          <p:cNvSpPr/>
          <p:nvPr/>
        </p:nvSpPr>
        <p:spPr>
          <a:xfrm>
            <a:off x="3110502" y="5337818"/>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467" name="Shape 467"/>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468" name="Shape 468"/>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469" name="Shape 469"/>
          <p:cNvSpPr/>
          <p:nvPr/>
        </p:nvSpPr>
        <p:spPr>
          <a:xfrm>
            <a:off x="1160956"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470" name="Shape 470"/>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471" name="Shape 471"/>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472" name="Shape 472"/>
          <p:cNvSpPr/>
          <p:nvPr/>
        </p:nvSpPr>
        <p:spPr>
          <a:xfrm>
            <a:off x="5073771" y="1210791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473" name="Shape 473"/>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474" name="Shape 474"/>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475" name="Shape 475"/>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476" name="Shape 476"/>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477" name="Shape 477"/>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78" name="Shape 478"/>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79" name="Shape 479"/>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80" name="Shape 480"/>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81" name="Shape 481"/>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82" name="Shape 482"/>
          <p:cNvSpPr/>
          <p:nvPr/>
        </p:nvSpPr>
        <p:spPr>
          <a:xfrm>
            <a:off x="1160956" y="10164815"/>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483" name="Shape 483"/>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84" name="Shape 484"/>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85" name="Shape 485"/>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86" name="Shape 486"/>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487" name="Shape 487"/>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88" name="Shape 488"/>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489" name="Shape 489"/>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90" name="Shape 490"/>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91" name="Shape 491"/>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92" name="Shape 492"/>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493" name="Shape 493"/>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7" name="Shape 497"/>
          <p:cNvSpPr/>
          <p:nvPr>
            <p:ph type="title"/>
          </p:nvPr>
        </p:nvSpPr>
        <p:spPr>
          <a:prstGeom prst="rect">
            <a:avLst/>
          </a:prstGeom>
        </p:spPr>
        <p:txBody>
          <a:bodyPr/>
          <a:lstStyle/>
          <a:p>
            <a:pPr/>
            <a:r>
              <a:t>Collection Interface</a:t>
            </a:r>
          </a:p>
        </p:txBody>
      </p:sp>
      <p:sp>
        <p:nvSpPr>
          <p:cNvPr id="498" name="Shape 498"/>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499" name="Shape 499"/>
          <p:cNvSpPr/>
          <p:nvPr/>
        </p:nvSpPr>
        <p:spPr>
          <a:xfrm>
            <a:off x="3110502" y="5337818"/>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500" name="Shape 500"/>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501" name="Shape 501"/>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502" name="Shape 502"/>
          <p:cNvSpPr/>
          <p:nvPr/>
        </p:nvSpPr>
        <p:spPr>
          <a:xfrm>
            <a:off x="1160956"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503" name="Shape 503"/>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504" name="Shape 504"/>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505" name="Shape 505"/>
          <p:cNvSpPr/>
          <p:nvPr/>
        </p:nvSpPr>
        <p:spPr>
          <a:xfrm>
            <a:off x="5073771" y="1210791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506" name="Shape 506"/>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507" name="Shape 507"/>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508" name="Shape 508"/>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509" name="Shape 509"/>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510" name="Shape 510"/>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11" name="Shape 511"/>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12" name="Shape 512"/>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13" name="Shape 513"/>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14" name="Shape 514"/>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15" name="Shape 515"/>
          <p:cNvSpPr/>
          <p:nvPr/>
        </p:nvSpPr>
        <p:spPr>
          <a:xfrm>
            <a:off x="1160956" y="10164815"/>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516" name="Shape 516"/>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17" name="Shape 517"/>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18" name="Shape 518"/>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19" name="Shape 519"/>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520" name="Shape 520"/>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21" name="Shape 521"/>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22" name="Shape 522"/>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23" name="Shape 523"/>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24" name="Shape 524"/>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25" name="Shape 525"/>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26" name="Shape 526"/>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0" name="Shape 530"/>
          <p:cNvSpPr/>
          <p:nvPr>
            <p:ph type="title"/>
          </p:nvPr>
        </p:nvSpPr>
        <p:spPr>
          <a:prstGeom prst="rect">
            <a:avLst/>
          </a:prstGeom>
        </p:spPr>
        <p:txBody>
          <a:bodyPr/>
          <a:lstStyle/>
          <a:p>
            <a:pPr/>
            <a:r>
              <a:t>Collection Interface</a:t>
            </a:r>
          </a:p>
        </p:txBody>
      </p:sp>
      <p:sp>
        <p:nvSpPr>
          <p:cNvPr id="531" name="Shape 531"/>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532" name="Shape 532"/>
          <p:cNvSpPr/>
          <p:nvPr/>
        </p:nvSpPr>
        <p:spPr>
          <a:xfrm>
            <a:off x="3110502" y="5337818"/>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533" name="Shape 533"/>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534" name="Shape 534"/>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535" name="Shape 535"/>
          <p:cNvSpPr/>
          <p:nvPr/>
        </p:nvSpPr>
        <p:spPr>
          <a:xfrm>
            <a:off x="1160956"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536" name="Shape 536"/>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537" name="Shape 537"/>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538" name="Shape 538"/>
          <p:cNvSpPr/>
          <p:nvPr/>
        </p:nvSpPr>
        <p:spPr>
          <a:xfrm>
            <a:off x="5073771" y="1210791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539" name="Shape 539"/>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540" name="Shape 540"/>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541" name="Shape 541"/>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542" name="Shape 542"/>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543" name="Shape 543"/>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44" name="Shape 544"/>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45" name="Shape 545"/>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46" name="Shape 546"/>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47" name="Shape 547"/>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48" name="Shape 548"/>
          <p:cNvSpPr/>
          <p:nvPr/>
        </p:nvSpPr>
        <p:spPr>
          <a:xfrm>
            <a:off x="1160956" y="10164815"/>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549" name="Shape 549"/>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50" name="Shape 550"/>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51" name="Shape 551"/>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52" name="Shape 552"/>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553" name="Shape 553"/>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54" name="Shape 554"/>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55" name="Shape 555"/>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56" name="Shape 556"/>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57" name="Shape 557"/>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58" name="Shape 558"/>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59" name="Shape 559"/>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3" name="Shape 563"/>
          <p:cNvSpPr/>
          <p:nvPr>
            <p:ph type="title"/>
          </p:nvPr>
        </p:nvSpPr>
        <p:spPr>
          <a:prstGeom prst="rect">
            <a:avLst/>
          </a:prstGeom>
        </p:spPr>
        <p:txBody>
          <a:bodyPr/>
          <a:lstStyle/>
          <a:p>
            <a:pPr/>
            <a:r>
              <a:t>Collection Interface</a:t>
            </a:r>
          </a:p>
        </p:txBody>
      </p:sp>
      <p:sp>
        <p:nvSpPr>
          <p:cNvPr id="564" name="Shape 564"/>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565" name="Shape 565"/>
          <p:cNvSpPr/>
          <p:nvPr/>
        </p:nvSpPr>
        <p:spPr>
          <a:xfrm>
            <a:off x="3110502" y="5337818"/>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566" name="Shape 566"/>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567" name="Shape 567"/>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568" name="Shape 568"/>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569" name="Shape 569"/>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570" name="Shape 570"/>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571" name="Shape 571"/>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572" name="Shape 572"/>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573" name="Shape 573"/>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574" name="Shape 574"/>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575" name="Shape 575"/>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576" name="Shape 576"/>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77" name="Shape 577"/>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78" name="Shape 578"/>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79" name="Shape 579"/>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80" name="Shape 580"/>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81" name="Shape 581"/>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582" name="Shape 582"/>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83" name="Shape 583"/>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84" name="Shape 584"/>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85" name="Shape 585"/>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586" name="Shape 586"/>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87" name="Shape 587"/>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588" name="Shape 588"/>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89" name="Shape 589"/>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90" name="Shape 590"/>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91" name="Shape 591"/>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592" name="Shape 592"/>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6" name="Shape 596"/>
          <p:cNvSpPr/>
          <p:nvPr>
            <p:ph type="title"/>
          </p:nvPr>
        </p:nvSpPr>
        <p:spPr>
          <a:prstGeom prst="rect">
            <a:avLst/>
          </a:prstGeom>
        </p:spPr>
        <p:txBody>
          <a:bodyPr/>
          <a:lstStyle/>
          <a:p>
            <a:pPr/>
            <a:r>
              <a:t>Collection Interface</a:t>
            </a:r>
          </a:p>
        </p:txBody>
      </p:sp>
      <p:sp>
        <p:nvSpPr>
          <p:cNvPr id="597" name="Shape 597"/>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598" name="Shape 598"/>
          <p:cNvSpPr/>
          <p:nvPr/>
        </p:nvSpPr>
        <p:spPr>
          <a:xfrm>
            <a:off x="3110502" y="5337818"/>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599" name="Shape 599"/>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600" name="Shape 600"/>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601" name="Shape 601"/>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602" name="Shape 602"/>
          <p:cNvSpPr/>
          <p:nvPr/>
        </p:nvSpPr>
        <p:spPr>
          <a:xfrm>
            <a:off x="5073771" y="8201452"/>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603" name="Shape 603"/>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604" name="Shape 604"/>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605" name="Shape 605"/>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606" name="Shape 606"/>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607" name="Shape 607"/>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608" name="Shape 608"/>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609" name="Shape 609"/>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10" name="Shape 610"/>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11" name="Shape 611"/>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12" name="Shape 612"/>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13" name="Shape 613"/>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14" name="Shape 614"/>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615" name="Shape 615"/>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16" name="Shape 616"/>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17" name="Shape 617"/>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18" name="Shape 618"/>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619" name="Shape 619"/>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20" name="Shape 620"/>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21" name="Shape 621"/>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22" name="Shape 622"/>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23" name="Shape 623"/>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24" name="Shape 624"/>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25" name="Shape 625"/>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9" name="Shape 629"/>
          <p:cNvSpPr/>
          <p:nvPr>
            <p:ph type="title"/>
          </p:nvPr>
        </p:nvSpPr>
        <p:spPr>
          <a:prstGeom prst="rect">
            <a:avLst/>
          </a:prstGeom>
        </p:spPr>
        <p:txBody>
          <a:bodyPr/>
          <a:lstStyle/>
          <a:p>
            <a:pPr/>
            <a:r>
              <a:t>Collection Interface</a:t>
            </a:r>
          </a:p>
        </p:txBody>
      </p:sp>
      <p:sp>
        <p:nvSpPr>
          <p:cNvPr id="630" name="Shape 630"/>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631" name="Shape 631"/>
          <p:cNvSpPr/>
          <p:nvPr/>
        </p:nvSpPr>
        <p:spPr>
          <a:xfrm>
            <a:off x="3110502" y="5337818"/>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632" name="Shape 632"/>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633" name="Shape 633"/>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634" name="Shape 634"/>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635" name="Shape 635"/>
          <p:cNvSpPr/>
          <p:nvPr/>
        </p:nvSpPr>
        <p:spPr>
          <a:xfrm>
            <a:off x="5073771" y="8201452"/>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636" name="Shape 636"/>
          <p:cNvSpPr/>
          <p:nvPr/>
        </p:nvSpPr>
        <p:spPr>
          <a:xfrm>
            <a:off x="5073771" y="1016481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637" name="Shape 637"/>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638" name="Shape 638"/>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639" name="Shape 639"/>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640" name="Shape 640"/>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641" name="Shape 641"/>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642" name="Shape 642"/>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43" name="Shape 643"/>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44" name="Shape 644"/>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45" name="Shape 645"/>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46" name="Shape 646"/>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47" name="Shape 647"/>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648" name="Shape 648"/>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49" name="Shape 649"/>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50" name="Shape 650"/>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51" name="Shape 651"/>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652" name="Shape 652"/>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53" name="Shape 653"/>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54" name="Shape 654"/>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55" name="Shape 655"/>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56" name="Shape 656"/>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57" name="Shape 657"/>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58" name="Shape 658"/>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2" name="Shape 662"/>
          <p:cNvSpPr/>
          <p:nvPr>
            <p:ph type="title"/>
          </p:nvPr>
        </p:nvSpPr>
        <p:spPr>
          <a:prstGeom prst="rect">
            <a:avLst/>
          </a:prstGeom>
        </p:spPr>
        <p:txBody>
          <a:bodyPr/>
          <a:lstStyle/>
          <a:p>
            <a:pPr/>
            <a:r>
              <a:t>Collection Interface</a:t>
            </a:r>
          </a:p>
        </p:txBody>
      </p:sp>
      <p:sp>
        <p:nvSpPr>
          <p:cNvPr id="663" name="Shape 663"/>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664" name="Shape 664"/>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665" name="Shape 665"/>
          <p:cNvSpPr/>
          <p:nvPr/>
        </p:nvSpPr>
        <p:spPr>
          <a:xfrm>
            <a:off x="10942994" y="534582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666" name="Shape 666"/>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667" name="Shape 667"/>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668" name="Shape 668"/>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669" name="Shape 669"/>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670" name="Shape 670"/>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671" name="Shape 671"/>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672" name="Shape 672"/>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673" name="Shape 673"/>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674" name="Shape 674"/>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675" name="Shape 675"/>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76" name="Shape 676"/>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77" name="Shape 677"/>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78" name="Shape 678"/>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79" name="Shape 679"/>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80" name="Shape 680"/>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681" name="Shape 681"/>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82" name="Shape 682"/>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83" name="Shape 683"/>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84" name="Shape 684"/>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685" name="Shape 685"/>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86" name="Shape 686"/>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687" name="Shape 687"/>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88" name="Shape 688"/>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89" name="Shape 689"/>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90" name="Shape 690"/>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691" name="Shape 691"/>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prstGeom prst="rect">
            <a:avLst/>
          </a:prstGeom>
        </p:spPr>
        <p:txBody>
          <a:bodyPr/>
          <a:lstStyle/>
          <a:p>
            <a:pPr/>
            <a:r>
              <a:t>Collection(s)</a:t>
            </a:r>
          </a:p>
        </p:txBody>
      </p:sp>
      <p:sp>
        <p:nvSpPr>
          <p:cNvPr id="139" name="Shape 139"/>
          <p:cNvSpPr/>
          <p:nvPr>
            <p:ph type="body" idx="1"/>
          </p:nvPr>
        </p:nvSpPr>
        <p:spPr>
          <a:prstGeom prst="rect">
            <a:avLst/>
          </a:prstGeom>
        </p:spPr>
        <p:txBody>
          <a:bodyPr/>
          <a:lstStyle/>
          <a:p>
            <a:pPr marL="0" indent="0">
              <a:buSzTx/>
              <a:buNone/>
            </a:pPr>
            <a:r>
              <a:t>1. a compilation or group of things</a:t>
            </a:r>
          </a:p>
          <a:p>
            <a:pPr marL="0" indent="0">
              <a:buSzTx/>
              <a:buNone/>
              <a:defRPr>
                <a:solidFill>
                  <a:srgbClr val="FFFFFF"/>
                </a:solidFill>
              </a:defRPr>
            </a:pPr>
            <a:r>
              <a:t>2. Java Collections Framework</a:t>
            </a:r>
          </a:p>
          <a:p>
            <a:pPr marL="0" indent="0">
              <a:buSzTx/>
              <a:buNone/>
              <a:defRPr>
                <a:solidFill>
                  <a:srgbClr val="FFFFFF"/>
                </a:solidFill>
              </a:defRPr>
            </a:pPr>
            <a:r>
              <a:t>3. a data structure</a:t>
            </a:r>
          </a:p>
          <a:p>
            <a:pPr marL="0" indent="0">
              <a:buSzTx/>
              <a:buNone/>
              <a:defRPr>
                <a:solidFill>
                  <a:srgbClr val="FFFFFF"/>
                </a:solidFill>
              </a:defRPr>
            </a:pPr>
            <a:r>
              <a:t>4. java.util.Collection interface</a:t>
            </a:r>
          </a:p>
          <a:p>
            <a:pPr marL="0" indent="0">
              <a:buSzTx/>
              <a:buNone/>
              <a:defRPr>
                <a:solidFill>
                  <a:srgbClr val="FFFFFF"/>
                </a:solidFill>
              </a:defRPr>
            </a:pPr>
            <a:r>
              <a:t>5. java.util.Collections</a:t>
            </a: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5" name="Shape 695"/>
          <p:cNvSpPr/>
          <p:nvPr>
            <p:ph type="title"/>
          </p:nvPr>
        </p:nvSpPr>
        <p:spPr>
          <a:prstGeom prst="rect">
            <a:avLst/>
          </a:prstGeom>
        </p:spPr>
        <p:txBody>
          <a:bodyPr/>
          <a:lstStyle/>
          <a:p>
            <a:pPr/>
            <a:r>
              <a:t>Collection Interface</a:t>
            </a:r>
          </a:p>
        </p:txBody>
      </p:sp>
      <p:sp>
        <p:nvSpPr>
          <p:cNvPr id="696" name="Shape 696"/>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697" name="Shape 697"/>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698" name="Shape 698"/>
          <p:cNvSpPr/>
          <p:nvPr/>
        </p:nvSpPr>
        <p:spPr>
          <a:xfrm>
            <a:off x="10942994" y="534582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699" name="Shape 699"/>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700" name="Shape 700"/>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701" name="Shape 701"/>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702" name="Shape 702"/>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703" name="Shape 703"/>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704" name="Shape 704"/>
          <p:cNvSpPr/>
          <p:nvPr/>
        </p:nvSpPr>
        <p:spPr>
          <a:xfrm>
            <a:off x="8986587"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705" name="Shape 705"/>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706" name="Shape 706"/>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707" name="Shape 707"/>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708" name="Shape 708"/>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09" name="Shape 709"/>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10" name="Shape 710"/>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11" name="Shape 711"/>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12" name="Shape 712"/>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13" name="Shape 713"/>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714" name="Shape 714"/>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15" name="Shape 715"/>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16" name="Shape 716"/>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17" name="Shape 717"/>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718" name="Shape 718"/>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19" name="Shape 719"/>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20" name="Shape 720"/>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21" name="Shape 721"/>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22" name="Shape 722"/>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23" name="Shape 723"/>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24" name="Shape 724"/>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8" name="Shape 728"/>
          <p:cNvSpPr/>
          <p:nvPr>
            <p:ph type="title"/>
          </p:nvPr>
        </p:nvSpPr>
        <p:spPr>
          <a:prstGeom prst="rect">
            <a:avLst/>
          </a:prstGeom>
        </p:spPr>
        <p:txBody>
          <a:bodyPr/>
          <a:lstStyle/>
          <a:p>
            <a:pPr/>
            <a:r>
              <a:t>Collection Interface</a:t>
            </a:r>
          </a:p>
        </p:txBody>
      </p:sp>
      <p:sp>
        <p:nvSpPr>
          <p:cNvPr id="729" name="Shape 729"/>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730" name="Shape 730"/>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731" name="Shape 731"/>
          <p:cNvSpPr/>
          <p:nvPr/>
        </p:nvSpPr>
        <p:spPr>
          <a:xfrm>
            <a:off x="10942994" y="534582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732" name="Shape 732"/>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733" name="Shape 733"/>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734" name="Shape 734"/>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735" name="Shape 735"/>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736" name="Shape 736"/>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737" name="Shape 737"/>
          <p:cNvSpPr/>
          <p:nvPr/>
        </p:nvSpPr>
        <p:spPr>
          <a:xfrm>
            <a:off x="8986587"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738" name="Shape 738"/>
          <p:cNvSpPr/>
          <p:nvPr/>
        </p:nvSpPr>
        <p:spPr>
          <a:xfrm>
            <a:off x="12899402"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739" name="Shape 739"/>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740" name="Shape 740"/>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741" name="Shape 741"/>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42" name="Shape 742"/>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43" name="Shape 743"/>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44" name="Shape 744"/>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45" name="Shape 745"/>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46" name="Shape 746"/>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747" name="Shape 747"/>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48" name="Shape 748"/>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49" name="Shape 749"/>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50" name="Shape 750"/>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751" name="Shape 751"/>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52" name="Shape 752"/>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53" name="Shape 753"/>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54" name="Shape 754"/>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55" name="Shape 755"/>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56" name="Shape 756"/>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57" name="Shape 757"/>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1" name="Shape 761"/>
          <p:cNvSpPr/>
          <p:nvPr>
            <p:ph type="title"/>
          </p:nvPr>
        </p:nvSpPr>
        <p:spPr>
          <a:prstGeom prst="rect">
            <a:avLst/>
          </a:prstGeom>
        </p:spPr>
        <p:txBody>
          <a:bodyPr/>
          <a:lstStyle/>
          <a:p>
            <a:pPr/>
            <a:r>
              <a:t>Collection Interface</a:t>
            </a:r>
          </a:p>
        </p:txBody>
      </p:sp>
      <p:sp>
        <p:nvSpPr>
          <p:cNvPr id="762" name="Shape 762"/>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763" name="Shape 763"/>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764" name="Shape 764"/>
          <p:cNvSpPr/>
          <p:nvPr/>
        </p:nvSpPr>
        <p:spPr>
          <a:xfrm>
            <a:off x="10942994" y="534582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765" name="Shape 765"/>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766" name="Shape 766"/>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767" name="Shape 767"/>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768" name="Shape 768"/>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769" name="Shape 769"/>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770" name="Shape 770"/>
          <p:cNvSpPr/>
          <p:nvPr/>
        </p:nvSpPr>
        <p:spPr>
          <a:xfrm>
            <a:off x="8986587"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771" name="Shape 771"/>
          <p:cNvSpPr/>
          <p:nvPr/>
        </p:nvSpPr>
        <p:spPr>
          <a:xfrm>
            <a:off x="12899402"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Vector</a:t>
            </a:r>
          </a:p>
        </p:txBody>
      </p:sp>
      <p:sp>
        <p:nvSpPr>
          <p:cNvPr id="772" name="Shape 772"/>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773" name="Shape 773"/>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774" name="Shape 774"/>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75" name="Shape 775"/>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76" name="Shape 776"/>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77" name="Shape 777"/>
          <p:cNvSpPr/>
          <p:nvPr/>
        </p:nvSpPr>
        <p:spPr>
          <a:xfrm flipH="1" flipV="1">
            <a:off x="12480342" y="6514349"/>
            <a:ext cx="2054376" cy="1644199"/>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78" name="Shape 778"/>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79" name="Shape 779"/>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780" name="Shape 780"/>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81" name="Shape 781"/>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82" name="Shape 782"/>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83" name="Shape 783"/>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784" name="Shape 784"/>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85" name="Shape 785"/>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786" name="Shape 786"/>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87" name="Shape 787"/>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88" name="Shape 788"/>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89" name="Shape 789"/>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790" name="Shape 790"/>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4" name="Shape 794"/>
          <p:cNvSpPr/>
          <p:nvPr>
            <p:ph type="title"/>
          </p:nvPr>
        </p:nvSpPr>
        <p:spPr>
          <a:prstGeom prst="rect">
            <a:avLst/>
          </a:prstGeom>
        </p:spPr>
        <p:txBody>
          <a:bodyPr/>
          <a:lstStyle/>
          <a:p>
            <a:pPr/>
            <a:r>
              <a:t>Collection Interface</a:t>
            </a:r>
          </a:p>
        </p:txBody>
      </p:sp>
      <p:sp>
        <p:nvSpPr>
          <p:cNvPr id="795" name="Shape 795"/>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796" name="Shape 796"/>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797" name="Shape 797"/>
          <p:cNvSpPr/>
          <p:nvPr/>
        </p:nvSpPr>
        <p:spPr>
          <a:xfrm>
            <a:off x="10942994" y="534582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798" name="Shape 798"/>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799" name="Shape 799"/>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800" name="Shape 800"/>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801" name="Shape 801"/>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802" name="Shape 802"/>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803" name="Shape 803"/>
          <p:cNvSpPr/>
          <p:nvPr/>
        </p:nvSpPr>
        <p:spPr>
          <a:xfrm>
            <a:off x="8986587"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804" name="Shape 804"/>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805" name="Shape 805"/>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806" name="Shape 806"/>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07" name="Shape 807"/>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08" name="Shape 808"/>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09" name="Shape 809"/>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10" name="Shape 810"/>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811" name="Shape 811"/>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12" name="Shape 812"/>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13" name="Shape 813"/>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14" name="Shape 814"/>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815" name="Shape 815"/>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16" name="Shape 816"/>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17" name="Shape 817"/>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18" name="Shape 818"/>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19" name="Shape 819"/>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20" name="Shape 820"/>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21" name="Shape 821"/>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5" name="Shape 825"/>
          <p:cNvSpPr/>
          <p:nvPr>
            <p:ph type="title"/>
          </p:nvPr>
        </p:nvSpPr>
        <p:spPr>
          <a:prstGeom prst="rect">
            <a:avLst/>
          </a:prstGeom>
        </p:spPr>
        <p:txBody>
          <a:bodyPr/>
          <a:lstStyle/>
          <a:p>
            <a:pPr/>
            <a:r>
              <a:t>Collection Interface</a:t>
            </a:r>
          </a:p>
        </p:txBody>
      </p:sp>
      <p:sp>
        <p:nvSpPr>
          <p:cNvPr id="826" name="Shape 826"/>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827" name="Shape 827"/>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828" name="Shape 828"/>
          <p:cNvSpPr/>
          <p:nvPr/>
        </p:nvSpPr>
        <p:spPr>
          <a:xfrm>
            <a:off x="10942994" y="5345825"/>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829" name="Shape 829"/>
          <p:cNvSpPr/>
          <p:nvPr/>
        </p:nvSpPr>
        <p:spPr>
          <a:xfrm>
            <a:off x="18659859" y="5337818"/>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830" name="Shape 830"/>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831" name="Shape 831"/>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832" name="Shape 832"/>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833" name="Shape 833"/>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834" name="Shape 834"/>
          <p:cNvSpPr/>
          <p:nvPr/>
        </p:nvSpPr>
        <p:spPr>
          <a:xfrm>
            <a:off x="8986587"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835" name="Shape 835"/>
          <p:cNvSpPr/>
          <p:nvPr/>
        </p:nvSpPr>
        <p:spPr>
          <a:xfrm>
            <a:off x="16812217"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836" name="Shape 836"/>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837" name="Shape 837"/>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38" name="Shape 838"/>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39" name="Shape 839"/>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40" name="Shape 840"/>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41" name="Shape 841"/>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842" name="Shape 842"/>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43" name="Shape 843"/>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44" name="Shape 844"/>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45" name="Shape 845"/>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846" name="Shape 846"/>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47" name="Shape 847"/>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48" name="Shape 848"/>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49" name="Shape 849"/>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50" name="Shape 850"/>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51" name="Shape 851"/>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52" name="Shape 852"/>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6" name="Shape 856"/>
          <p:cNvSpPr/>
          <p:nvPr>
            <p:ph type="title"/>
          </p:nvPr>
        </p:nvSpPr>
        <p:spPr>
          <a:prstGeom prst="rect">
            <a:avLst/>
          </a:prstGeom>
        </p:spPr>
        <p:txBody>
          <a:bodyPr/>
          <a:lstStyle/>
          <a:p>
            <a:pPr/>
            <a:r>
              <a:t>Collection Interface</a:t>
            </a:r>
          </a:p>
        </p:txBody>
      </p:sp>
      <p:sp>
        <p:nvSpPr>
          <p:cNvPr id="857" name="Shape 857"/>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858" name="Shape 858"/>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859" name="Shape 859"/>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860" name="Shape 860"/>
          <p:cNvSpPr/>
          <p:nvPr/>
        </p:nvSpPr>
        <p:spPr>
          <a:xfrm>
            <a:off x="18659859" y="5337818"/>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861" name="Shape 861"/>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862" name="Shape 862"/>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863" name="Shape 863"/>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864" name="Shape 864"/>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865" name="Shape 865"/>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866" name="Shape 866"/>
          <p:cNvSpPr/>
          <p:nvPr/>
        </p:nvSpPr>
        <p:spPr>
          <a:xfrm>
            <a:off x="1681221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867" name="Shape 867"/>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868" name="Shape 868"/>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69" name="Shape 869"/>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70" name="Shape 870"/>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71" name="Shape 871"/>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72" name="Shape 872"/>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873" name="Shape 873"/>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74" name="Shape 874"/>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75" name="Shape 875"/>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76" name="Shape 876"/>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877" name="Shape 877"/>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78" name="Shape 878"/>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879" name="Shape 879"/>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80" name="Shape 880"/>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81" name="Shape 881"/>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82" name="Shape 882"/>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883" name="Shape 883"/>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7" name="Shape 887"/>
          <p:cNvSpPr/>
          <p:nvPr>
            <p:ph type="title"/>
          </p:nvPr>
        </p:nvSpPr>
        <p:spPr>
          <a:prstGeom prst="rect">
            <a:avLst/>
          </a:prstGeom>
        </p:spPr>
        <p:txBody>
          <a:bodyPr/>
          <a:lstStyle/>
          <a:p>
            <a:pPr/>
            <a:r>
              <a:t>Collection Interface</a:t>
            </a:r>
          </a:p>
        </p:txBody>
      </p:sp>
      <p:sp>
        <p:nvSpPr>
          <p:cNvPr id="888" name="Shape 888"/>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889" name="Shape 889"/>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890" name="Shape 890"/>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891" name="Shape 891"/>
          <p:cNvSpPr/>
          <p:nvPr/>
        </p:nvSpPr>
        <p:spPr>
          <a:xfrm>
            <a:off x="18659859" y="5337818"/>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892" name="Shape 892"/>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893" name="Shape 893"/>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894" name="Shape 894"/>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895" name="Shape 895"/>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896" name="Shape 896"/>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897" name="Shape 897"/>
          <p:cNvSpPr/>
          <p:nvPr/>
        </p:nvSpPr>
        <p:spPr>
          <a:xfrm>
            <a:off x="16812217"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898" name="Shape 898"/>
          <p:cNvSpPr/>
          <p:nvPr/>
        </p:nvSpPr>
        <p:spPr>
          <a:xfrm>
            <a:off x="20725032"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899" name="Shape 899"/>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00" name="Shape 900"/>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01" name="Shape 901"/>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02" name="Shape 902"/>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03" name="Shape 903"/>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904" name="Shape 904"/>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05" name="Shape 905"/>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06" name="Shape 906"/>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07" name="Shape 907"/>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908" name="Shape 908"/>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09" name="Shape 909"/>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10" name="Shape 910"/>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11" name="Shape 911"/>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12" name="Shape 912"/>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13" name="Shape 913"/>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14" name="Shape 914"/>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8" name="Shape 918"/>
          <p:cNvSpPr/>
          <p:nvPr>
            <p:ph type="title"/>
          </p:nvPr>
        </p:nvSpPr>
        <p:spPr>
          <a:prstGeom prst="rect">
            <a:avLst/>
          </a:prstGeom>
        </p:spPr>
        <p:txBody>
          <a:bodyPr/>
          <a:lstStyle/>
          <a:p>
            <a:pPr/>
            <a:r>
              <a:t>Collection Interface</a:t>
            </a:r>
          </a:p>
        </p:txBody>
      </p:sp>
      <p:sp>
        <p:nvSpPr>
          <p:cNvPr id="919" name="Shape 919"/>
          <p:cNvSpPr/>
          <p:nvPr/>
        </p:nvSpPr>
        <p:spPr>
          <a:xfrm>
            <a:off x="10942994" y="3183006"/>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Collection</a:t>
            </a:r>
          </a:p>
        </p:txBody>
      </p:sp>
      <p:sp>
        <p:nvSpPr>
          <p:cNvPr id="920" name="Shape 920"/>
          <p:cNvSpPr/>
          <p:nvPr/>
        </p:nvSpPr>
        <p:spPr>
          <a:xfrm>
            <a:off x="3110502" y="5337818"/>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Set</a:t>
            </a:r>
          </a:p>
        </p:txBody>
      </p:sp>
      <p:sp>
        <p:nvSpPr>
          <p:cNvPr id="921" name="Shape 921"/>
          <p:cNvSpPr/>
          <p:nvPr/>
        </p:nvSpPr>
        <p:spPr>
          <a:xfrm>
            <a:off x="10942994" y="534582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List</a:t>
            </a:r>
          </a:p>
        </p:txBody>
      </p:sp>
      <p:sp>
        <p:nvSpPr>
          <p:cNvPr id="922" name="Shape 922"/>
          <p:cNvSpPr/>
          <p:nvPr/>
        </p:nvSpPr>
        <p:spPr>
          <a:xfrm>
            <a:off x="18659859" y="5337818"/>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Queue</a:t>
            </a:r>
          </a:p>
        </p:txBody>
      </p:sp>
      <p:sp>
        <p:nvSpPr>
          <p:cNvPr id="923" name="Shape 923"/>
          <p:cNvSpPr/>
          <p:nvPr/>
        </p:nvSpPr>
        <p:spPr>
          <a:xfrm>
            <a:off x="1160956"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HashSet</a:t>
            </a:r>
          </a:p>
        </p:txBody>
      </p:sp>
      <p:sp>
        <p:nvSpPr>
          <p:cNvPr id="924" name="Shape 924"/>
          <p:cNvSpPr/>
          <p:nvPr/>
        </p:nvSpPr>
        <p:spPr>
          <a:xfrm>
            <a:off x="5073771" y="8201452"/>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SortedSet</a:t>
            </a:r>
          </a:p>
        </p:txBody>
      </p:sp>
      <p:sp>
        <p:nvSpPr>
          <p:cNvPr id="925" name="Shape 925"/>
          <p:cNvSpPr/>
          <p:nvPr/>
        </p:nvSpPr>
        <p:spPr>
          <a:xfrm>
            <a:off x="5073771" y="101648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NavigableSet</a:t>
            </a:r>
          </a:p>
        </p:txBody>
      </p:sp>
      <p:sp>
        <p:nvSpPr>
          <p:cNvPr id="926" name="Shape 926"/>
          <p:cNvSpPr/>
          <p:nvPr/>
        </p:nvSpPr>
        <p:spPr>
          <a:xfrm>
            <a:off x="5073771" y="12107915"/>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TreeSet</a:t>
            </a:r>
          </a:p>
        </p:txBody>
      </p:sp>
      <p:sp>
        <p:nvSpPr>
          <p:cNvPr id="927" name="Shape 927"/>
          <p:cNvSpPr/>
          <p:nvPr/>
        </p:nvSpPr>
        <p:spPr>
          <a:xfrm>
            <a:off x="8986587" y="8201452"/>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ArrayList</a:t>
            </a:r>
          </a:p>
        </p:txBody>
      </p:sp>
      <p:sp>
        <p:nvSpPr>
          <p:cNvPr id="928" name="Shape 928"/>
          <p:cNvSpPr/>
          <p:nvPr/>
        </p:nvSpPr>
        <p:spPr>
          <a:xfrm>
            <a:off x="16812217" y="8201452"/>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LinkedList</a:t>
            </a:r>
          </a:p>
        </p:txBody>
      </p:sp>
      <p:sp>
        <p:nvSpPr>
          <p:cNvPr id="929" name="Shape 929"/>
          <p:cNvSpPr/>
          <p:nvPr/>
        </p:nvSpPr>
        <p:spPr>
          <a:xfrm>
            <a:off x="20725032" y="8201452"/>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PriorityQueue</a:t>
            </a:r>
          </a:p>
        </p:txBody>
      </p:sp>
      <p:sp>
        <p:nvSpPr>
          <p:cNvPr id="930" name="Shape 930"/>
          <p:cNvSpPr/>
          <p:nvPr/>
        </p:nvSpPr>
        <p:spPr>
          <a:xfrm flipV="1">
            <a:off x="4701047" y="3748702"/>
            <a:ext cx="6235087" cy="1534248"/>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31" name="Shape 931"/>
          <p:cNvSpPr/>
          <p:nvPr/>
        </p:nvSpPr>
        <p:spPr>
          <a:xfrm flipH="1" flipV="1">
            <a:off x="14192103" y="3727459"/>
            <a:ext cx="5997653" cy="156511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32" name="Shape 932"/>
          <p:cNvSpPr/>
          <p:nvPr/>
        </p:nvSpPr>
        <p:spPr>
          <a:xfrm flipV="1">
            <a:off x="10596789" y="6555171"/>
            <a:ext cx="1795469" cy="16450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33" name="Shape 933"/>
          <p:cNvSpPr/>
          <p:nvPr/>
        </p:nvSpPr>
        <p:spPr>
          <a:xfrm flipH="1" flipV="1">
            <a:off x="14218052" y="5895906"/>
            <a:ext cx="4006124" cy="225792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34" name="Shape 934"/>
          <p:cNvSpPr/>
          <p:nvPr/>
        </p:nvSpPr>
        <p:spPr>
          <a:xfrm>
            <a:off x="1160956" y="10164815"/>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LinkedHashSet</a:t>
            </a:r>
          </a:p>
        </p:txBody>
      </p:sp>
      <p:sp>
        <p:nvSpPr>
          <p:cNvPr id="935" name="Shape 935"/>
          <p:cNvSpPr/>
          <p:nvPr/>
        </p:nvSpPr>
        <p:spPr>
          <a:xfrm flipV="1">
            <a:off x="6696742" y="9382264"/>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36" name="Shape 936"/>
          <p:cNvSpPr/>
          <p:nvPr/>
        </p:nvSpPr>
        <p:spPr>
          <a:xfrm>
            <a:off x="17423707" y="11068881"/>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37" name="Shape 937"/>
          <p:cNvSpPr/>
          <p:nvPr/>
        </p:nvSpPr>
        <p:spPr>
          <a:xfrm>
            <a:off x="17423707" y="11937036"/>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38" name="Shape 938"/>
          <p:cNvSpPr/>
          <p:nvPr/>
        </p:nvSpPr>
        <p:spPr>
          <a:xfrm>
            <a:off x="19221986" y="10631356"/>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939" name="Shape 939"/>
          <p:cNvSpPr/>
          <p:nvPr/>
        </p:nvSpPr>
        <p:spPr>
          <a:xfrm flipV="1">
            <a:off x="12565965" y="4392352"/>
            <a:ext cx="1" cy="887127"/>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40" name="Shape 940"/>
          <p:cNvSpPr/>
          <p:nvPr/>
        </p:nvSpPr>
        <p:spPr>
          <a:xfrm flipV="1">
            <a:off x="2783926" y="9371105"/>
            <a:ext cx="1" cy="75230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41" name="Shape 941"/>
          <p:cNvSpPr/>
          <p:nvPr/>
        </p:nvSpPr>
        <p:spPr>
          <a:xfrm flipV="1">
            <a:off x="6700665" y="11331714"/>
            <a:ext cx="1" cy="75230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42" name="Shape 942"/>
          <p:cNvSpPr/>
          <p:nvPr/>
        </p:nvSpPr>
        <p:spPr>
          <a:xfrm flipV="1">
            <a:off x="18457478" y="6485006"/>
            <a:ext cx="1761007" cy="1692686"/>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43" name="Shape 943"/>
          <p:cNvSpPr/>
          <p:nvPr/>
        </p:nvSpPr>
        <p:spPr>
          <a:xfrm flipH="1" flipV="1">
            <a:off x="20426694" y="6487540"/>
            <a:ext cx="2135463" cy="1667615"/>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44" name="Shape 944"/>
          <p:cNvSpPr/>
          <p:nvPr/>
        </p:nvSpPr>
        <p:spPr>
          <a:xfrm flipV="1">
            <a:off x="2844517" y="6470480"/>
            <a:ext cx="1687494" cy="168749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45" name="Shape 945"/>
          <p:cNvSpPr/>
          <p:nvPr/>
        </p:nvSpPr>
        <p:spPr>
          <a:xfrm flipH="1" flipV="1">
            <a:off x="4633129" y="6465090"/>
            <a:ext cx="1955569" cy="1646001"/>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9" name="Shape 949"/>
          <p:cNvSpPr/>
          <p:nvPr>
            <p:ph type="title"/>
          </p:nvPr>
        </p:nvSpPr>
        <p:spPr>
          <a:prstGeom prst="rect">
            <a:avLst/>
          </a:prstGeom>
        </p:spPr>
        <p:txBody>
          <a:bodyPr/>
          <a:lstStyle/>
          <a:p>
            <a:pPr/>
            <a:r>
              <a:t>Map Interface</a:t>
            </a:r>
          </a:p>
        </p:txBody>
      </p:sp>
      <p:sp>
        <p:nvSpPr>
          <p:cNvPr id="950" name="Shape 950"/>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951" name="Shape 951"/>
          <p:cNvSpPr/>
          <p:nvPr/>
        </p:nvSpPr>
        <p:spPr>
          <a:xfrm>
            <a:off x="15833577" y="11580131"/>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952" name="Shape 952"/>
          <p:cNvSpPr/>
          <p:nvPr/>
        </p:nvSpPr>
        <p:spPr>
          <a:xfrm>
            <a:off x="15833577" y="8367031"/>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953" name="Shape 953"/>
          <p:cNvSpPr/>
          <p:nvPr/>
        </p:nvSpPr>
        <p:spPr>
          <a:xfrm>
            <a:off x="15794040" y="51308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954" name="Shape 954"/>
          <p:cNvSpPr/>
          <p:nvPr/>
        </p:nvSpPr>
        <p:spPr>
          <a:xfrm>
            <a:off x="6527351" y="8367031"/>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Hashtable</a:t>
            </a:r>
          </a:p>
        </p:txBody>
      </p:sp>
      <p:sp>
        <p:nvSpPr>
          <p:cNvPr id="955" name="Shape 955"/>
          <p:cNvSpPr/>
          <p:nvPr/>
        </p:nvSpPr>
        <p:spPr>
          <a:xfrm>
            <a:off x="11220001" y="8367031"/>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956" name="Shape 956"/>
          <p:cNvSpPr/>
          <p:nvPr/>
        </p:nvSpPr>
        <p:spPr>
          <a:xfrm>
            <a:off x="11259303" y="11580131"/>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957" name="Shape 957"/>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58" name="Shape 958"/>
          <p:cNvSpPr/>
          <p:nvPr/>
        </p:nvSpPr>
        <p:spPr>
          <a:xfrm flipV="1">
            <a:off x="8153729" y="4291072"/>
            <a:ext cx="4438310" cy="403325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59" name="Shape 959"/>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60" name="Shape 960"/>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61" name="Shape 961"/>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62" name="Shape 962"/>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63" name="Shape 963"/>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964" name="Shape 964"/>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65" name="Shape 965"/>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9" name="Shape 969"/>
          <p:cNvSpPr/>
          <p:nvPr>
            <p:ph type="title"/>
          </p:nvPr>
        </p:nvSpPr>
        <p:spPr>
          <a:prstGeom prst="rect">
            <a:avLst/>
          </a:prstGeom>
        </p:spPr>
        <p:txBody>
          <a:bodyPr/>
          <a:lstStyle/>
          <a:p>
            <a:pPr/>
            <a:r>
              <a:t>Map Interface</a:t>
            </a:r>
          </a:p>
        </p:txBody>
      </p:sp>
      <p:sp>
        <p:nvSpPr>
          <p:cNvPr id="970" name="Shape 970"/>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971" name="Shape 971"/>
          <p:cNvSpPr/>
          <p:nvPr/>
        </p:nvSpPr>
        <p:spPr>
          <a:xfrm>
            <a:off x="15833577" y="11580131"/>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972" name="Shape 972"/>
          <p:cNvSpPr/>
          <p:nvPr/>
        </p:nvSpPr>
        <p:spPr>
          <a:xfrm>
            <a:off x="15833577" y="8367031"/>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973" name="Shape 973"/>
          <p:cNvSpPr/>
          <p:nvPr/>
        </p:nvSpPr>
        <p:spPr>
          <a:xfrm>
            <a:off x="15794040" y="51308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974" name="Shape 974"/>
          <p:cNvSpPr/>
          <p:nvPr/>
        </p:nvSpPr>
        <p:spPr>
          <a:xfrm>
            <a:off x="6527351" y="8367031"/>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Hashtable</a:t>
            </a:r>
          </a:p>
        </p:txBody>
      </p:sp>
      <p:sp>
        <p:nvSpPr>
          <p:cNvPr id="975" name="Shape 975"/>
          <p:cNvSpPr/>
          <p:nvPr/>
        </p:nvSpPr>
        <p:spPr>
          <a:xfrm>
            <a:off x="11220001" y="8367031"/>
            <a:ext cx="3245943"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976" name="Shape 976"/>
          <p:cNvSpPr/>
          <p:nvPr/>
        </p:nvSpPr>
        <p:spPr>
          <a:xfrm>
            <a:off x="11259303" y="11580131"/>
            <a:ext cx="3245942" cy="1143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977" name="Shape 977"/>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78" name="Shape 978"/>
          <p:cNvSpPr/>
          <p:nvPr/>
        </p:nvSpPr>
        <p:spPr>
          <a:xfrm flipV="1">
            <a:off x="8153729" y="4291072"/>
            <a:ext cx="4438310" cy="403325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79" name="Shape 979"/>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80" name="Shape 980"/>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81" name="Shape 981"/>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82" name="Shape 982"/>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983" name="Shape 983"/>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984" name="Shape 984"/>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85" name="Shape 985"/>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p>
            <a:pPr/>
            <a:r>
              <a:t>Collection(s)</a:t>
            </a:r>
          </a:p>
        </p:txBody>
      </p:sp>
      <p:sp>
        <p:nvSpPr>
          <p:cNvPr id="144" name="Shape 144"/>
          <p:cNvSpPr/>
          <p:nvPr>
            <p:ph type="body" idx="1"/>
          </p:nvPr>
        </p:nvSpPr>
        <p:spPr>
          <a:prstGeom prst="rect">
            <a:avLst/>
          </a:prstGeom>
        </p:spPr>
        <p:txBody>
          <a:bodyPr/>
          <a:lstStyle/>
          <a:p>
            <a:pPr marL="0" indent="0">
              <a:buSzTx/>
              <a:buNone/>
            </a:pPr>
            <a:r>
              <a:t>1. a compilation or group of things</a:t>
            </a:r>
          </a:p>
          <a:p>
            <a:pPr marL="0" indent="0">
              <a:buSzTx/>
              <a:buNone/>
            </a:pPr>
            <a:r>
              <a:t>2. Java Collections Framework</a:t>
            </a:r>
          </a:p>
          <a:p>
            <a:pPr marL="0" indent="0">
              <a:buSzTx/>
              <a:buNone/>
              <a:defRPr>
                <a:solidFill>
                  <a:srgbClr val="FFFFFF"/>
                </a:solidFill>
              </a:defRPr>
            </a:pPr>
            <a:r>
              <a:t>3. a data structure</a:t>
            </a:r>
          </a:p>
          <a:p>
            <a:pPr marL="0" indent="0">
              <a:buSzTx/>
              <a:buNone/>
              <a:defRPr>
                <a:solidFill>
                  <a:srgbClr val="FFFFFF"/>
                </a:solidFill>
              </a:defRPr>
            </a:pPr>
            <a:r>
              <a:t>4. java.util.Collection interface</a:t>
            </a:r>
          </a:p>
          <a:p>
            <a:pPr marL="0" indent="0">
              <a:buSzTx/>
              <a:buNone/>
              <a:defRPr>
                <a:solidFill>
                  <a:srgbClr val="FFFFFF"/>
                </a:solidFill>
              </a:defRPr>
            </a:pPr>
            <a:r>
              <a:t>5. java.util.Collections</a:t>
            </a:r>
          </a:p>
        </p:txBody>
      </p:sp>
    </p:spTree>
  </p:cSld>
  <p:clrMapOvr>
    <a:masterClrMapping/>
  </p:clrMapOvr>
  <p:transition xmlns:p14="http://schemas.microsoft.com/office/powerpoint/2010/main" spd="med" advClick="1" p14:dur="1000"/>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9" name="Shape 989"/>
          <p:cNvSpPr/>
          <p:nvPr>
            <p:ph type="title"/>
          </p:nvPr>
        </p:nvSpPr>
        <p:spPr>
          <a:prstGeom prst="rect">
            <a:avLst/>
          </a:prstGeom>
        </p:spPr>
        <p:txBody>
          <a:bodyPr/>
          <a:lstStyle/>
          <a:p>
            <a:pPr/>
            <a:r>
              <a:t>Map Interface</a:t>
            </a:r>
          </a:p>
        </p:txBody>
      </p:sp>
      <p:sp>
        <p:nvSpPr>
          <p:cNvPr id="990" name="Shape 990"/>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991" name="Shape 991"/>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992" name="Shape 992"/>
          <p:cNvSpPr/>
          <p:nvPr/>
        </p:nvSpPr>
        <p:spPr>
          <a:xfrm>
            <a:off x="15833577"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993" name="Shape 993"/>
          <p:cNvSpPr/>
          <p:nvPr/>
        </p:nvSpPr>
        <p:spPr>
          <a:xfrm>
            <a:off x="15794040" y="5130800"/>
            <a:ext cx="3245943" cy="1143000"/>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994" name="Shape 994"/>
          <p:cNvSpPr/>
          <p:nvPr/>
        </p:nvSpPr>
        <p:spPr>
          <a:xfrm>
            <a:off x="6527351"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Hashtable</a:t>
            </a:r>
          </a:p>
        </p:txBody>
      </p:sp>
      <p:sp>
        <p:nvSpPr>
          <p:cNvPr id="995" name="Shape 995"/>
          <p:cNvSpPr/>
          <p:nvPr/>
        </p:nvSpPr>
        <p:spPr>
          <a:xfrm>
            <a:off x="11220001"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996" name="Shape 996"/>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997" name="Shape 997"/>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98" name="Shape 998"/>
          <p:cNvSpPr/>
          <p:nvPr/>
        </p:nvSpPr>
        <p:spPr>
          <a:xfrm flipV="1">
            <a:off x="8153729" y="4291072"/>
            <a:ext cx="4438310" cy="403325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999" name="Shape 999"/>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00" name="Shape 1000"/>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01" name="Shape 1001"/>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02" name="Shape 1002"/>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03" name="Shape 1003"/>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004" name="Shape 1004"/>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05" name="Shape 1005"/>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9" name="Shape 1009"/>
          <p:cNvSpPr/>
          <p:nvPr>
            <p:ph type="title"/>
          </p:nvPr>
        </p:nvSpPr>
        <p:spPr>
          <a:prstGeom prst="rect">
            <a:avLst/>
          </a:prstGeom>
        </p:spPr>
        <p:txBody>
          <a:bodyPr/>
          <a:lstStyle/>
          <a:p>
            <a:pPr/>
            <a:r>
              <a:t>Map Interface</a:t>
            </a:r>
          </a:p>
        </p:txBody>
      </p:sp>
      <p:sp>
        <p:nvSpPr>
          <p:cNvPr id="1010" name="Shape 1010"/>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011" name="Shape 1011"/>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012" name="Shape 1012"/>
          <p:cNvSpPr/>
          <p:nvPr/>
        </p:nvSpPr>
        <p:spPr>
          <a:xfrm>
            <a:off x="15833577"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013" name="Shape 1013"/>
          <p:cNvSpPr/>
          <p:nvPr/>
        </p:nvSpPr>
        <p:spPr>
          <a:xfrm>
            <a:off x="15794040" y="5130800"/>
            <a:ext cx="3245943" cy="1143000"/>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014" name="Shape 1014"/>
          <p:cNvSpPr/>
          <p:nvPr/>
        </p:nvSpPr>
        <p:spPr>
          <a:xfrm>
            <a:off x="6527351" y="83670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Hashtable</a:t>
            </a:r>
          </a:p>
        </p:txBody>
      </p:sp>
      <p:sp>
        <p:nvSpPr>
          <p:cNvPr id="1015" name="Shape 1015"/>
          <p:cNvSpPr/>
          <p:nvPr/>
        </p:nvSpPr>
        <p:spPr>
          <a:xfrm>
            <a:off x="11220001"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016" name="Shape 1016"/>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017" name="Shape 1017"/>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18" name="Shape 1018"/>
          <p:cNvSpPr/>
          <p:nvPr/>
        </p:nvSpPr>
        <p:spPr>
          <a:xfrm flipV="1">
            <a:off x="8153729" y="4291072"/>
            <a:ext cx="4438310" cy="403325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19" name="Shape 1019"/>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20" name="Shape 1020"/>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21" name="Shape 1021"/>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22" name="Shape 1022"/>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23" name="Shape 1023"/>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024" name="Shape 1024"/>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25" name="Shape 1025"/>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9" name="Shape 1029"/>
          <p:cNvSpPr/>
          <p:nvPr>
            <p:ph type="title"/>
          </p:nvPr>
        </p:nvSpPr>
        <p:spPr>
          <a:prstGeom prst="rect">
            <a:avLst/>
          </a:prstGeom>
        </p:spPr>
        <p:txBody>
          <a:bodyPr/>
          <a:lstStyle/>
          <a:p>
            <a:pPr/>
            <a:r>
              <a:t>Map Interface</a:t>
            </a:r>
          </a:p>
        </p:txBody>
      </p:sp>
      <p:sp>
        <p:nvSpPr>
          <p:cNvPr id="1030" name="Shape 1030"/>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031" name="Shape 1031"/>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032" name="Shape 1032"/>
          <p:cNvSpPr/>
          <p:nvPr/>
        </p:nvSpPr>
        <p:spPr>
          <a:xfrm>
            <a:off x="15833577"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033" name="Shape 1033"/>
          <p:cNvSpPr/>
          <p:nvPr/>
        </p:nvSpPr>
        <p:spPr>
          <a:xfrm>
            <a:off x="15794040" y="5130800"/>
            <a:ext cx="3245943" cy="1143000"/>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034" name="Shape 1034"/>
          <p:cNvSpPr/>
          <p:nvPr/>
        </p:nvSpPr>
        <p:spPr>
          <a:xfrm>
            <a:off x="6527351" y="83670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Hashtable</a:t>
            </a:r>
          </a:p>
        </p:txBody>
      </p:sp>
      <p:sp>
        <p:nvSpPr>
          <p:cNvPr id="1035" name="Shape 1035"/>
          <p:cNvSpPr/>
          <p:nvPr/>
        </p:nvSpPr>
        <p:spPr>
          <a:xfrm>
            <a:off x="11220001"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036" name="Shape 1036"/>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037" name="Shape 1037"/>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38" name="Shape 1038"/>
          <p:cNvSpPr/>
          <p:nvPr/>
        </p:nvSpPr>
        <p:spPr>
          <a:xfrm flipV="1">
            <a:off x="8153729" y="4291072"/>
            <a:ext cx="4438310" cy="403325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39" name="Shape 1039"/>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40" name="Shape 1040"/>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41" name="Shape 1041"/>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42" name="Shape 1042"/>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43" name="Shape 1043"/>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044" name="Shape 1044"/>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45" name="Shape 1045"/>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9" name="Shape 1049"/>
          <p:cNvSpPr/>
          <p:nvPr>
            <p:ph type="title"/>
          </p:nvPr>
        </p:nvSpPr>
        <p:spPr>
          <a:prstGeom prst="rect">
            <a:avLst/>
          </a:prstGeom>
        </p:spPr>
        <p:txBody>
          <a:bodyPr/>
          <a:lstStyle/>
          <a:p>
            <a:pPr/>
            <a:r>
              <a:t>Map Interface</a:t>
            </a:r>
          </a:p>
        </p:txBody>
      </p:sp>
      <p:sp>
        <p:nvSpPr>
          <p:cNvPr id="1050" name="Shape 1050"/>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051" name="Shape 1051"/>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052" name="Shape 1052"/>
          <p:cNvSpPr/>
          <p:nvPr/>
        </p:nvSpPr>
        <p:spPr>
          <a:xfrm>
            <a:off x="15833577"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053" name="Shape 1053"/>
          <p:cNvSpPr/>
          <p:nvPr/>
        </p:nvSpPr>
        <p:spPr>
          <a:xfrm>
            <a:off x="15794040" y="5130800"/>
            <a:ext cx="3245943" cy="1143000"/>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054" name="Shape 1054"/>
          <p:cNvSpPr/>
          <p:nvPr/>
        </p:nvSpPr>
        <p:spPr>
          <a:xfrm>
            <a:off x="11220001" y="83670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055" name="Shape 1055"/>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056" name="Shape 1056"/>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57" name="Shape 1057"/>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58" name="Shape 1058"/>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59" name="Shape 1059"/>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60" name="Shape 1060"/>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61" name="Shape 1061"/>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062" name="Shape 1062"/>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63" name="Shape 1063"/>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7" name="Shape 1067"/>
          <p:cNvSpPr/>
          <p:nvPr>
            <p:ph type="title"/>
          </p:nvPr>
        </p:nvSpPr>
        <p:spPr>
          <a:prstGeom prst="rect">
            <a:avLst/>
          </a:prstGeom>
        </p:spPr>
        <p:txBody>
          <a:bodyPr/>
          <a:lstStyle/>
          <a:p>
            <a:pPr/>
            <a:r>
              <a:t>Map Interface</a:t>
            </a:r>
          </a:p>
        </p:txBody>
      </p:sp>
      <p:sp>
        <p:nvSpPr>
          <p:cNvPr id="1068" name="Shape 1068"/>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069" name="Shape 1069"/>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070" name="Shape 1070"/>
          <p:cNvSpPr/>
          <p:nvPr/>
        </p:nvSpPr>
        <p:spPr>
          <a:xfrm>
            <a:off x="15833577"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071" name="Shape 1071"/>
          <p:cNvSpPr/>
          <p:nvPr/>
        </p:nvSpPr>
        <p:spPr>
          <a:xfrm>
            <a:off x="15794040" y="5130800"/>
            <a:ext cx="3245943" cy="1143000"/>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072" name="Shape 1072"/>
          <p:cNvSpPr/>
          <p:nvPr/>
        </p:nvSpPr>
        <p:spPr>
          <a:xfrm>
            <a:off x="11220001" y="83670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073" name="Shape 1073"/>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074" name="Shape 1074"/>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75" name="Shape 1075"/>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76" name="Shape 1076"/>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77" name="Shape 1077"/>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78" name="Shape 1078"/>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79" name="Shape 1079"/>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080" name="Shape 1080"/>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81" name="Shape 1081"/>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5" name="Shape 1085"/>
          <p:cNvSpPr/>
          <p:nvPr>
            <p:ph type="title"/>
          </p:nvPr>
        </p:nvSpPr>
        <p:spPr>
          <a:prstGeom prst="rect">
            <a:avLst/>
          </a:prstGeom>
        </p:spPr>
        <p:txBody>
          <a:bodyPr/>
          <a:lstStyle/>
          <a:p>
            <a:pPr/>
            <a:r>
              <a:t>Map Interface</a:t>
            </a:r>
          </a:p>
        </p:txBody>
      </p:sp>
      <p:sp>
        <p:nvSpPr>
          <p:cNvPr id="1086" name="Shape 1086"/>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087" name="Shape 1087"/>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088" name="Shape 1088"/>
          <p:cNvSpPr/>
          <p:nvPr/>
        </p:nvSpPr>
        <p:spPr>
          <a:xfrm>
            <a:off x="15833577"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089" name="Shape 1089"/>
          <p:cNvSpPr/>
          <p:nvPr/>
        </p:nvSpPr>
        <p:spPr>
          <a:xfrm>
            <a:off x="15794040" y="5130800"/>
            <a:ext cx="3245943" cy="1143000"/>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090" name="Shape 1090"/>
          <p:cNvSpPr/>
          <p:nvPr/>
        </p:nvSpPr>
        <p:spPr>
          <a:xfrm>
            <a:off x="11220001" y="83670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091" name="Shape 1091"/>
          <p:cNvSpPr/>
          <p:nvPr/>
        </p:nvSpPr>
        <p:spPr>
          <a:xfrm>
            <a:off x="11259303" y="11580131"/>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092" name="Shape 1092"/>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93" name="Shape 1093"/>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94" name="Shape 1094"/>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95" name="Shape 1095"/>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96" name="Shape 1096"/>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097" name="Shape 1097"/>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098" name="Shape 1098"/>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099" name="Shape 1099"/>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3" name="Shape 1103"/>
          <p:cNvSpPr/>
          <p:nvPr>
            <p:ph type="title"/>
          </p:nvPr>
        </p:nvSpPr>
        <p:spPr>
          <a:prstGeom prst="rect">
            <a:avLst/>
          </a:prstGeom>
        </p:spPr>
        <p:txBody>
          <a:bodyPr/>
          <a:lstStyle/>
          <a:p>
            <a:pPr/>
            <a:r>
              <a:t>Map Interface</a:t>
            </a:r>
          </a:p>
        </p:txBody>
      </p:sp>
      <p:sp>
        <p:nvSpPr>
          <p:cNvPr id="1104" name="Shape 1104"/>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105" name="Shape 1105"/>
          <p:cNvSpPr/>
          <p:nvPr/>
        </p:nvSpPr>
        <p:spPr>
          <a:xfrm>
            <a:off x="15833577" y="115801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106" name="Shape 1106"/>
          <p:cNvSpPr/>
          <p:nvPr/>
        </p:nvSpPr>
        <p:spPr>
          <a:xfrm>
            <a:off x="15833577"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107" name="Shape 1107"/>
          <p:cNvSpPr/>
          <p:nvPr/>
        </p:nvSpPr>
        <p:spPr>
          <a:xfrm>
            <a:off x="15794040" y="5130800"/>
            <a:ext cx="3245943" cy="1143000"/>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108" name="Shape 1108"/>
          <p:cNvSpPr/>
          <p:nvPr/>
        </p:nvSpPr>
        <p:spPr>
          <a:xfrm>
            <a:off x="11220001" y="83670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109" name="Shape 1109"/>
          <p:cNvSpPr/>
          <p:nvPr/>
        </p:nvSpPr>
        <p:spPr>
          <a:xfrm>
            <a:off x="11259303" y="11580131"/>
            <a:ext cx="3245942"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110" name="Shape 1110"/>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11" name="Shape 1111"/>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12" name="Shape 1112"/>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13" name="Shape 1113"/>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14" name="Shape 1114"/>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15" name="Shape 1115"/>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116" name="Shape 1116"/>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17" name="Shape 1117"/>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1" name="Shape 1121"/>
          <p:cNvSpPr/>
          <p:nvPr>
            <p:ph type="title"/>
          </p:nvPr>
        </p:nvSpPr>
        <p:spPr>
          <a:prstGeom prst="rect">
            <a:avLst/>
          </a:prstGeom>
        </p:spPr>
        <p:txBody>
          <a:bodyPr/>
          <a:lstStyle/>
          <a:p>
            <a:pPr/>
            <a:r>
              <a:t>Map Interface</a:t>
            </a:r>
          </a:p>
        </p:txBody>
      </p:sp>
      <p:sp>
        <p:nvSpPr>
          <p:cNvPr id="1122" name="Shape 1122"/>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123" name="Shape 1123"/>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124" name="Shape 1124"/>
          <p:cNvSpPr/>
          <p:nvPr/>
        </p:nvSpPr>
        <p:spPr>
          <a:xfrm>
            <a:off x="15833577"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125" name="Shape 1125"/>
          <p:cNvSpPr/>
          <p:nvPr/>
        </p:nvSpPr>
        <p:spPr>
          <a:xfrm>
            <a:off x="15794040" y="5130800"/>
            <a:ext cx="3245943" cy="1143000"/>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126" name="Shape 1126"/>
          <p:cNvSpPr/>
          <p:nvPr/>
        </p:nvSpPr>
        <p:spPr>
          <a:xfrm>
            <a:off x="11220001"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127" name="Shape 1127"/>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128" name="Shape 1128"/>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29" name="Shape 1129"/>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30" name="Shape 1130"/>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31" name="Shape 1131"/>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32" name="Shape 1132"/>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33" name="Shape 1133"/>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134" name="Shape 1134"/>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35" name="Shape 1135"/>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9" name="Shape 1139"/>
          <p:cNvSpPr/>
          <p:nvPr>
            <p:ph type="title"/>
          </p:nvPr>
        </p:nvSpPr>
        <p:spPr>
          <a:prstGeom prst="rect">
            <a:avLst/>
          </a:prstGeom>
        </p:spPr>
        <p:txBody>
          <a:bodyPr/>
          <a:lstStyle/>
          <a:p>
            <a:pPr/>
            <a:r>
              <a:t>Map Interface</a:t>
            </a:r>
          </a:p>
        </p:txBody>
      </p:sp>
      <p:sp>
        <p:nvSpPr>
          <p:cNvPr id="1140" name="Shape 1140"/>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141" name="Shape 1141"/>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142" name="Shape 1142"/>
          <p:cNvSpPr/>
          <p:nvPr/>
        </p:nvSpPr>
        <p:spPr>
          <a:xfrm>
            <a:off x="15833577"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143" name="Shape 1143"/>
          <p:cNvSpPr/>
          <p:nvPr/>
        </p:nvSpPr>
        <p:spPr>
          <a:xfrm>
            <a:off x="15794040" y="5130800"/>
            <a:ext cx="3245943" cy="1143000"/>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144" name="Shape 1144"/>
          <p:cNvSpPr/>
          <p:nvPr/>
        </p:nvSpPr>
        <p:spPr>
          <a:xfrm>
            <a:off x="11220001"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145" name="Shape 1145"/>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146" name="Shape 1146"/>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47" name="Shape 1147"/>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48" name="Shape 1148"/>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49" name="Shape 1149"/>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50" name="Shape 1150"/>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51" name="Shape 1151"/>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152" name="Shape 1152"/>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53" name="Shape 1153"/>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7" name="Shape 1157"/>
          <p:cNvSpPr/>
          <p:nvPr>
            <p:ph type="title"/>
          </p:nvPr>
        </p:nvSpPr>
        <p:spPr>
          <a:prstGeom prst="rect">
            <a:avLst/>
          </a:prstGeom>
        </p:spPr>
        <p:txBody>
          <a:bodyPr/>
          <a:lstStyle/>
          <a:p>
            <a:pPr/>
            <a:r>
              <a:t>Map Interface</a:t>
            </a:r>
          </a:p>
        </p:txBody>
      </p:sp>
      <p:sp>
        <p:nvSpPr>
          <p:cNvPr id="1158" name="Shape 1158"/>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159" name="Shape 1159"/>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160" name="Shape 1160"/>
          <p:cNvSpPr/>
          <p:nvPr/>
        </p:nvSpPr>
        <p:spPr>
          <a:xfrm>
            <a:off x="15833577" y="83670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161" name="Shape 1161"/>
          <p:cNvSpPr/>
          <p:nvPr/>
        </p:nvSpPr>
        <p:spPr>
          <a:xfrm>
            <a:off x="15794040" y="5130800"/>
            <a:ext cx="3245943" cy="1143000"/>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162" name="Shape 1162"/>
          <p:cNvSpPr/>
          <p:nvPr/>
        </p:nvSpPr>
        <p:spPr>
          <a:xfrm>
            <a:off x="11220001"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163" name="Shape 1163"/>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164" name="Shape 1164"/>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65" name="Shape 1165"/>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66" name="Shape 1166"/>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67" name="Shape 1167"/>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68" name="Shape 1168"/>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69" name="Shape 1169"/>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170" name="Shape 1170"/>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71" name="Shape 1171"/>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title"/>
          </p:nvPr>
        </p:nvSpPr>
        <p:spPr>
          <a:prstGeom prst="rect">
            <a:avLst/>
          </a:prstGeom>
        </p:spPr>
        <p:txBody>
          <a:bodyPr/>
          <a:lstStyle/>
          <a:p>
            <a:pPr/>
            <a:r>
              <a:t>Collection(s)</a:t>
            </a:r>
          </a:p>
        </p:txBody>
      </p:sp>
      <p:sp>
        <p:nvSpPr>
          <p:cNvPr id="149" name="Shape 149"/>
          <p:cNvSpPr/>
          <p:nvPr>
            <p:ph type="body" idx="1"/>
          </p:nvPr>
        </p:nvSpPr>
        <p:spPr>
          <a:prstGeom prst="rect">
            <a:avLst/>
          </a:prstGeom>
        </p:spPr>
        <p:txBody>
          <a:bodyPr/>
          <a:lstStyle/>
          <a:p>
            <a:pPr marL="0" indent="0">
              <a:buSzTx/>
              <a:buNone/>
            </a:pPr>
            <a:r>
              <a:t>1. a compilation or group of things</a:t>
            </a:r>
          </a:p>
          <a:p>
            <a:pPr marL="0" indent="0">
              <a:buSzTx/>
              <a:buNone/>
            </a:pPr>
            <a:r>
              <a:t>2. Java Collections Framework</a:t>
            </a:r>
          </a:p>
          <a:p>
            <a:pPr marL="0" indent="0">
              <a:buSzTx/>
              <a:buNone/>
            </a:pPr>
            <a:r>
              <a:t>3. a data structure</a:t>
            </a:r>
          </a:p>
          <a:p>
            <a:pPr marL="0" indent="0">
              <a:buSzTx/>
              <a:buNone/>
              <a:defRPr>
                <a:solidFill>
                  <a:srgbClr val="FFFFFF"/>
                </a:solidFill>
              </a:defRPr>
            </a:pPr>
            <a:r>
              <a:t>4. java.util.Collection interface</a:t>
            </a:r>
          </a:p>
          <a:p>
            <a:pPr marL="0" indent="0">
              <a:buSzTx/>
              <a:buNone/>
              <a:defRPr>
                <a:solidFill>
                  <a:srgbClr val="FFFFFF"/>
                </a:solidFill>
              </a:defRPr>
            </a:pPr>
            <a:r>
              <a:t>5. java.util.Collections</a:t>
            </a:r>
          </a:p>
        </p:txBody>
      </p:sp>
    </p:spTree>
  </p:cSld>
  <p:clrMapOvr>
    <a:masterClrMapping/>
  </p:clrMapOvr>
  <p:transition xmlns:p14="http://schemas.microsoft.com/office/powerpoint/2010/main" spd="med" advClick="1" p14:dur="1000"/>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5" name="Shape 1175"/>
          <p:cNvSpPr/>
          <p:nvPr>
            <p:ph type="title"/>
          </p:nvPr>
        </p:nvSpPr>
        <p:spPr>
          <a:prstGeom prst="rect">
            <a:avLst/>
          </a:prstGeom>
        </p:spPr>
        <p:txBody>
          <a:bodyPr/>
          <a:lstStyle/>
          <a:p>
            <a:pPr/>
            <a:r>
              <a:t>Map Interface</a:t>
            </a:r>
          </a:p>
        </p:txBody>
      </p:sp>
      <p:sp>
        <p:nvSpPr>
          <p:cNvPr id="1176" name="Shape 1176"/>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177" name="Shape 1177"/>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178" name="Shape 1178"/>
          <p:cNvSpPr/>
          <p:nvPr/>
        </p:nvSpPr>
        <p:spPr>
          <a:xfrm>
            <a:off x="15833577" y="83670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179" name="Shape 1179"/>
          <p:cNvSpPr/>
          <p:nvPr/>
        </p:nvSpPr>
        <p:spPr>
          <a:xfrm>
            <a:off x="15794040" y="5130800"/>
            <a:ext cx="3245943" cy="1143000"/>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180" name="Shape 1180"/>
          <p:cNvSpPr/>
          <p:nvPr/>
        </p:nvSpPr>
        <p:spPr>
          <a:xfrm>
            <a:off x="11220001"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181" name="Shape 1181"/>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182" name="Shape 1182"/>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83" name="Shape 1183"/>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84" name="Shape 1184"/>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85" name="Shape 1185"/>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86" name="Shape 1186"/>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187" name="Shape 1187"/>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188" name="Shape 1188"/>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189" name="Shape 1189"/>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3" name="Shape 1193"/>
          <p:cNvSpPr/>
          <p:nvPr>
            <p:ph type="title"/>
          </p:nvPr>
        </p:nvSpPr>
        <p:spPr>
          <a:prstGeom prst="rect">
            <a:avLst/>
          </a:prstGeom>
        </p:spPr>
        <p:txBody>
          <a:bodyPr/>
          <a:lstStyle/>
          <a:p>
            <a:pPr/>
            <a:r>
              <a:t>Map Interface</a:t>
            </a:r>
          </a:p>
        </p:txBody>
      </p:sp>
      <p:sp>
        <p:nvSpPr>
          <p:cNvPr id="1194" name="Shape 1194"/>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195" name="Shape 1195"/>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196" name="Shape 1196"/>
          <p:cNvSpPr/>
          <p:nvPr/>
        </p:nvSpPr>
        <p:spPr>
          <a:xfrm>
            <a:off x="15833577" y="83670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197" name="Shape 1197"/>
          <p:cNvSpPr/>
          <p:nvPr/>
        </p:nvSpPr>
        <p:spPr>
          <a:xfrm>
            <a:off x="15794040" y="5130800"/>
            <a:ext cx="3245943" cy="1143000"/>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198" name="Shape 1198"/>
          <p:cNvSpPr/>
          <p:nvPr/>
        </p:nvSpPr>
        <p:spPr>
          <a:xfrm>
            <a:off x="11220001"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199" name="Shape 1199"/>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200" name="Shape 1200"/>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201" name="Shape 1201"/>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202" name="Shape 1202"/>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203" name="Shape 1203"/>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204" name="Shape 1204"/>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205" name="Shape 1205"/>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206" name="Shape 1206"/>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207" name="Shape 1207"/>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1" name="Shape 1211"/>
          <p:cNvSpPr/>
          <p:nvPr>
            <p:ph type="title"/>
          </p:nvPr>
        </p:nvSpPr>
        <p:spPr>
          <a:prstGeom prst="rect">
            <a:avLst/>
          </a:prstGeom>
        </p:spPr>
        <p:txBody>
          <a:bodyPr/>
          <a:lstStyle/>
          <a:p>
            <a:pPr/>
            <a:r>
              <a:t>Map Interface</a:t>
            </a:r>
          </a:p>
        </p:txBody>
      </p:sp>
      <p:sp>
        <p:nvSpPr>
          <p:cNvPr id="1212" name="Shape 1212"/>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213" name="Shape 1213"/>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214" name="Shape 1214"/>
          <p:cNvSpPr/>
          <p:nvPr/>
        </p:nvSpPr>
        <p:spPr>
          <a:xfrm>
            <a:off x="15833577" y="83670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215" name="Shape 1215"/>
          <p:cNvSpPr/>
          <p:nvPr/>
        </p:nvSpPr>
        <p:spPr>
          <a:xfrm>
            <a:off x="15794040" y="5130800"/>
            <a:ext cx="3245943" cy="1143000"/>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216" name="Shape 1216"/>
          <p:cNvSpPr/>
          <p:nvPr/>
        </p:nvSpPr>
        <p:spPr>
          <a:xfrm>
            <a:off x="11220001"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217" name="Shape 1217"/>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218" name="Shape 1218"/>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219" name="Shape 1219"/>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220" name="Shape 1220"/>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221" name="Shape 1221"/>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222" name="Shape 1222"/>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223" name="Shape 1223"/>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224" name="Shape 1224"/>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225" name="Shape 1225"/>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9" name="Shape 1229"/>
          <p:cNvSpPr/>
          <p:nvPr>
            <p:ph type="title"/>
          </p:nvPr>
        </p:nvSpPr>
        <p:spPr>
          <a:prstGeom prst="rect">
            <a:avLst/>
          </a:prstGeom>
        </p:spPr>
        <p:txBody>
          <a:bodyPr/>
          <a:lstStyle/>
          <a:p>
            <a:pPr/>
            <a:r>
              <a:t>Map Interface</a:t>
            </a:r>
          </a:p>
        </p:txBody>
      </p:sp>
      <p:sp>
        <p:nvSpPr>
          <p:cNvPr id="1230" name="Shape 1230"/>
          <p:cNvSpPr/>
          <p:nvPr/>
        </p:nvSpPr>
        <p:spPr>
          <a:xfrm>
            <a:off x="11180464" y="3124200"/>
            <a:ext cx="3245943" cy="1143000"/>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Map</a:t>
            </a:r>
          </a:p>
        </p:txBody>
      </p:sp>
      <p:sp>
        <p:nvSpPr>
          <p:cNvPr id="1231" name="Shape 1231"/>
          <p:cNvSpPr/>
          <p:nvPr/>
        </p:nvSpPr>
        <p:spPr>
          <a:xfrm>
            <a:off x="15833577" y="115801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TreeMap</a:t>
            </a:r>
          </a:p>
        </p:txBody>
      </p:sp>
      <p:sp>
        <p:nvSpPr>
          <p:cNvPr id="1232" name="Shape 1232"/>
          <p:cNvSpPr/>
          <p:nvPr/>
        </p:nvSpPr>
        <p:spPr>
          <a:xfrm>
            <a:off x="15833577" y="8367031"/>
            <a:ext cx="3245943" cy="1143001"/>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NavigableMap</a:t>
            </a:r>
          </a:p>
        </p:txBody>
      </p:sp>
      <p:sp>
        <p:nvSpPr>
          <p:cNvPr id="1233" name="Shape 1233"/>
          <p:cNvSpPr/>
          <p:nvPr/>
        </p:nvSpPr>
        <p:spPr>
          <a:xfrm>
            <a:off x="15794040" y="5130800"/>
            <a:ext cx="3245943" cy="1143000"/>
          </a:xfrm>
          <a:prstGeom prst="rect">
            <a:avLst/>
          </a:prstGeom>
          <a:solidFill>
            <a:srgbClr val="FF9300"/>
          </a:soli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3200">
                <a:solidFill>
                  <a:srgbClr val="FFFFFF"/>
                </a:solidFill>
              </a:defRPr>
            </a:pPr>
            <a:r>
              <a:t>&lt;&lt;interface&gt;&gt;</a:t>
            </a:r>
            <a:br/>
            <a:r>
              <a:t>SortedMap</a:t>
            </a:r>
          </a:p>
        </p:txBody>
      </p:sp>
      <p:sp>
        <p:nvSpPr>
          <p:cNvPr id="1234" name="Shape 1234"/>
          <p:cNvSpPr/>
          <p:nvPr/>
        </p:nvSpPr>
        <p:spPr>
          <a:xfrm>
            <a:off x="11220001" y="8367031"/>
            <a:ext cx="3245943"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Hashmap</a:t>
            </a:r>
          </a:p>
        </p:txBody>
      </p:sp>
      <p:sp>
        <p:nvSpPr>
          <p:cNvPr id="1235" name="Shape 1235"/>
          <p:cNvSpPr/>
          <p:nvPr/>
        </p:nvSpPr>
        <p:spPr>
          <a:xfrm>
            <a:off x="11259303" y="11580131"/>
            <a:ext cx="3245942" cy="114300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pPr/>
            <a:r>
              <a:t>LinkedHashMap</a:t>
            </a:r>
          </a:p>
        </p:txBody>
      </p:sp>
      <p:sp>
        <p:nvSpPr>
          <p:cNvPr id="1236" name="Shape 1236"/>
          <p:cNvSpPr/>
          <p:nvPr/>
        </p:nvSpPr>
        <p:spPr>
          <a:xfrm flipV="1">
            <a:off x="12803435" y="4291072"/>
            <a:ext cx="1" cy="4052087"/>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237" name="Shape 1237"/>
          <p:cNvSpPr/>
          <p:nvPr/>
        </p:nvSpPr>
        <p:spPr>
          <a:xfrm flipV="1">
            <a:off x="12842973" y="9522730"/>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238" name="Shape 1238"/>
          <p:cNvSpPr/>
          <p:nvPr/>
        </p:nvSpPr>
        <p:spPr>
          <a:xfrm flipH="1" flipV="1">
            <a:off x="13014832" y="4291072"/>
            <a:ext cx="2921475" cy="1471599"/>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239" name="Shape 1239"/>
          <p:cNvSpPr/>
          <p:nvPr/>
        </p:nvSpPr>
        <p:spPr>
          <a:xfrm>
            <a:off x="1241823" y="11776356"/>
            <a:ext cx="1462461" cy="1"/>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240" name="Shape 1240"/>
          <p:cNvSpPr/>
          <p:nvPr/>
        </p:nvSpPr>
        <p:spPr>
          <a:xfrm>
            <a:off x="1241823" y="12644511"/>
            <a:ext cx="1462461" cy="1"/>
          </a:xfrm>
          <a:prstGeom prst="line">
            <a:avLst/>
          </a:prstGeom>
          <a:ln w="50800">
            <a:solidFill>
              <a:srgbClr val="000000"/>
            </a:solidFill>
            <a:miter lim="400000"/>
            <a:tailEnd type="triangle"/>
          </a:ln>
        </p:spPr>
        <p:txBody>
          <a:bodyPr lIns="50800" tIns="50800" rIns="50800" bIns="50800" anchor="ctr"/>
          <a:lstStyle/>
          <a:p>
            <a:pPr>
              <a:defRPr sz="3200"/>
            </a:pPr>
          </a:p>
        </p:txBody>
      </p:sp>
      <p:sp>
        <p:nvSpPr>
          <p:cNvPr id="1241" name="Shape 1241"/>
          <p:cNvSpPr/>
          <p:nvPr/>
        </p:nvSpPr>
        <p:spPr>
          <a:xfrm>
            <a:off x="3040102" y="11338831"/>
            <a:ext cx="3571876"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implements</a:t>
            </a:r>
          </a:p>
          <a:p>
            <a:pPr algn="l"/>
            <a:r>
              <a:t>extends</a:t>
            </a:r>
          </a:p>
        </p:txBody>
      </p:sp>
      <p:sp>
        <p:nvSpPr>
          <p:cNvPr id="1242" name="Shape 1242"/>
          <p:cNvSpPr/>
          <p:nvPr/>
        </p:nvSpPr>
        <p:spPr>
          <a:xfrm flipV="1">
            <a:off x="17456548" y="9515906"/>
            <a:ext cx="1" cy="2040353"/>
          </a:xfrm>
          <a:prstGeom prst="line">
            <a:avLst/>
          </a:prstGeom>
          <a:ln w="50800">
            <a:solidFill>
              <a:srgbClr val="000000"/>
            </a:solidFill>
            <a:prstDash val="sysDot"/>
            <a:miter lim="400000"/>
            <a:tailEnd type="triangle"/>
          </a:ln>
        </p:spPr>
        <p:txBody>
          <a:bodyPr lIns="50800" tIns="50800" rIns="50800" bIns="50800" anchor="ctr"/>
          <a:lstStyle/>
          <a:p>
            <a:pPr>
              <a:defRPr sz="3200"/>
            </a:pPr>
          </a:p>
        </p:txBody>
      </p:sp>
      <p:sp>
        <p:nvSpPr>
          <p:cNvPr id="1243" name="Shape 1243"/>
          <p:cNvSpPr/>
          <p:nvPr/>
        </p:nvSpPr>
        <p:spPr>
          <a:xfrm flipV="1">
            <a:off x="17417010" y="6296857"/>
            <a:ext cx="1" cy="2040353"/>
          </a:xfrm>
          <a:prstGeom prst="line">
            <a:avLst/>
          </a:prstGeom>
          <a:ln w="50800">
            <a:solidFill>
              <a:srgbClr val="000000"/>
            </a:solidFill>
            <a:miter lim="400000"/>
            <a:tailEnd type="triangle"/>
          </a:ln>
        </p:spPr>
        <p:txBody>
          <a:bodyPr lIns="50800" tIns="50800" rIns="50800" bIns="50800" anchor="ctr"/>
          <a:lstStyle/>
          <a:p>
            <a:pPr>
              <a:defRPr sz="3200"/>
            </a:pPr>
          </a:p>
        </p:txBody>
      </p:sp>
    </p:spTree>
  </p:cSld>
  <p:clrMapOvr>
    <a:masterClrMapping/>
  </p:clrMapOvr>
  <p:transition xmlns:p14="http://schemas.microsoft.com/office/powerpoint/2010/main" spd="med" advClick="1" p14:dur="1000"/>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7" name="Shape 1247"/>
          <p:cNvSpPr/>
          <p:nvPr>
            <p:ph type="title"/>
          </p:nvPr>
        </p:nvSpPr>
        <p:spPr>
          <a:prstGeom prst="rect">
            <a:avLst/>
          </a:prstGeom>
        </p:spPr>
        <p:txBody>
          <a:bodyPr/>
          <a:lstStyle/>
          <a:p>
            <a:pPr/>
            <a:r>
              <a:t>Generics</a:t>
            </a:r>
          </a:p>
        </p:txBody>
      </p:sp>
      <p:sp>
        <p:nvSpPr>
          <p:cNvPr id="1248" name="Shape 1248"/>
          <p:cNvSpPr/>
          <p:nvPr>
            <p:ph type="body" idx="1"/>
          </p:nvPr>
        </p:nvSpPr>
        <p:spPr>
          <a:prstGeom prst="rect">
            <a:avLst/>
          </a:prstGeom>
        </p:spPr>
        <p:txBody>
          <a:bodyPr anchor="t"/>
          <a:lstStyle/>
          <a:p>
            <a:pPr marL="0" indent="0">
              <a:buSzTx/>
              <a:buNone/>
            </a:pPr>
            <a:r>
              <a:t>List myList = new ArrayList (100);</a:t>
            </a:r>
          </a:p>
          <a:p>
            <a:pPr marL="0" indent="0">
              <a:buSzTx/>
              <a:buNone/>
              <a:defRPr>
                <a:solidFill>
                  <a:srgbClr val="FFFFFF"/>
                </a:solidFill>
              </a:defRPr>
            </a:pPr>
            <a:r>
              <a:t>Map myMap  = new HashMap(100);</a:t>
            </a:r>
          </a:p>
        </p:txBody>
      </p:sp>
    </p:spTree>
  </p:cSld>
  <p:clrMapOvr>
    <a:masterClrMapping/>
  </p:clrMapOvr>
  <p:transition xmlns:p14="http://schemas.microsoft.com/office/powerpoint/2010/main" spd="med" advClick="1" p14:dur="1000"/>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2" name="Shape 1252"/>
          <p:cNvSpPr/>
          <p:nvPr>
            <p:ph type="title"/>
          </p:nvPr>
        </p:nvSpPr>
        <p:spPr>
          <a:prstGeom prst="rect">
            <a:avLst/>
          </a:prstGeom>
        </p:spPr>
        <p:txBody>
          <a:bodyPr/>
          <a:lstStyle/>
          <a:p>
            <a:pPr/>
            <a:r>
              <a:t>Generics</a:t>
            </a:r>
          </a:p>
        </p:txBody>
      </p:sp>
      <p:sp>
        <p:nvSpPr>
          <p:cNvPr id="1253" name="Shape 1253"/>
          <p:cNvSpPr/>
          <p:nvPr>
            <p:ph type="body" idx="1"/>
          </p:nvPr>
        </p:nvSpPr>
        <p:spPr>
          <a:prstGeom prst="rect">
            <a:avLst/>
          </a:prstGeom>
        </p:spPr>
        <p:txBody>
          <a:bodyPr anchor="t"/>
          <a:lstStyle/>
          <a:p>
            <a:pPr marL="0" indent="0">
              <a:buSzTx/>
              <a:buNone/>
            </a:pPr>
            <a:r>
              <a:t>List</a:t>
            </a:r>
            <a:r>
              <a:rPr>
                <a:solidFill>
                  <a:srgbClr val="FF2600"/>
                </a:solidFill>
              </a:rPr>
              <a:t>&lt;String&gt;</a:t>
            </a:r>
            <a:r>
              <a:t> myList = new ArrayList</a:t>
            </a:r>
            <a:r>
              <a:rPr>
                <a:solidFill>
                  <a:srgbClr val="FF2600"/>
                </a:solidFill>
              </a:rPr>
              <a:t>&lt;String&gt;</a:t>
            </a:r>
            <a:r>
              <a:t>(100);</a:t>
            </a:r>
          </a:p>
        </p:txBody>
      </p:sp>
    </p:spTree>
  </p:cSld>
  <p:clrMapOvr>
    <a:masterClrMapping/>
  </p:clrMapOvr>
  <p:transition xmlns:p14="http://schemas.microsoft.com/office/powerpoint/2010/main" spd="med" advClick="1" p14:dur="1000"/>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7" name="Shape 1257"/>
          <p:cNvSpPr/>
          <p:nvPr>
            <p:ph type="title"/>
          </p:nvPr>
        </p:nvSpPr>
        <p:spPr>
          <a:prstGeom prst="rect">
            <a:avLst/>
          </a:prstGeom>
        </p:spPr>
        <p:txBody>
          <a:bodyPr/>
          <a:lstStyle/>
          <a:p>
            <a:pPr/>
            <a:r>
              <a:t>Generics</a:t>
            </a:r>
          </a:p>
        </p:txBody>
      </p:sp>
      <p:sp>
        <p:nvSpPr>
          <p:cNvPr id="1258" name="Shape 1258"/>
          <p:cNvSpPr/>
          <p:nvPr>
            <p:ph type="body" idx="1"/>
          </p:nvPr>
        </p:nvSpPr>
        <p:spPr>
          <a:prstGeom prst="rect">
            <a:avLst/>
          </a:prstGeom>
        </p:spPr>
        <p:txBody>
          <a:bodyPr anchor="t"/>
          <a:lstStyle/>
          <a:p>
            <a:pPr marL="0" indent="0">
              <a:buSzTx/>
              <a:buNone/>
            </a:pPr>
            <a:r>
              <a:t>List</a:t>
            </a:r>
            <a:r>
              <a:rPr>
                <a:solidFill>
                  <a:srgbClr val="FF2600"/>
                </a:solidFill>
              </a:rPr>
              <a:t>&lt;String&gt;</a:t>
            </a:r>
            <a:r>
              <a:t> myList = new ArrayList</a:t>
            </a:r>
            <a:r>
              <a:rPr>
                <a:solidFill>
                  <a:srgbClr val="FF2600"/>
                </a:solidFill>
              </a:rPr>
              <a:t>&lt;String&gt;</a:t>
            </a:r>
            <a:r>
              <a:t>(100);</a:t>
            </a:r>
          </a:p>
        </p:txBody>
      </p:sp>
    </p:spTree>
  </p:cSld>
  <p:clrMapOvr>
    <a:masterClrMapping/>
  </p:clrMapOvr>
  <p:transition xmlns:p14="http://schemas.microsoft.com/office/powerpoint/2010/main" spd="med" advClick="1" p14:dur="1000"/>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2" name="Shape 1262"/>
          <p:cNvSpPr/>
          <p:nvPr>
            <p:ph type="title"/>
          </p:nvPr>
        </p:nvSpPr>
        <p:spPr>
          <a:prstGeom prst="rect">
            <a:avLst/>
          </a:prstGeom>
        </p:spPr>
        <p:txBody>
          <a:bodyPr/>
          <a:lstStyle/>
          <a:p>
            <a:pPr/>
            <a:r>
              <a:t>Generics</a:t>
            </a:r>
          </a:p>
        </p:txBody>
      </p:sp>
      <p:sp>
        <p:nvSpPr>
          <p:cNvPr id="1263" name="Shape 1263"/>
          <p:cNvSpPr/>
          <p:nvPr>
            <p:ph type="body" idx="1"/>
          </p:nvPr>
        </p:nvSpPr>
        <p:spPr>
          <a:prstGeom prst="rect">
            <a:avLst/>
          </a:prstGeom>
        </p:spPr>
        <p:txBody>
          <a:bodyPr anchor="t"/>
          <a:lstStyle/>
          <a:p>
            <a:pPr marL="0" indent="0">
              <a:buSzTx/>
              <a:buNone/>
            </a:pPr>
            <a:r>
              <a:t>List</a:t>
            </a:r>
            <a:r>
              <a:rPr>
                <a:solidFill>
                  <a:srgbClr val="FF2600"/>
                </a:solidFill>
              </a:rPr>
              <a:t>&lt;String&gt;</a:t>
            </a:r>
            <a:r>
              <a:t> myList = new ArrayList</a:t>
            </a:r>
            <a:r>
              <a:rPr>
                <a:solidFill>
                  <a:srgbClr val="FF2600"/>
                </a:solidFill>
              </a:rPr>
              <a:t>&lt;String&gt;</a:t>
            </a:r>
            <a:r>
              <a:t>(100);</a:t>
            </a:r>
          </a:p>
          <a:p>
            <a:pPr marL="0" indent="0">
              <a:buSzTx/>
              <a:buNone/>
              <a:defRPr>
                <a:solidFill>
                  <a:srgbClr val="FFFFFF"/>
                </a:solidFill>
              </a:defRPr>
            </a:pPr>
            <a:r>
              <a:t>Map&lt;VIN, Car&gt; myMap  = new HashMap&lt;VIN, Car&gt;(100);</a:t>
            </a:r>
          </a:p>
        </p:txBody>
      </p:sp>
    </p:spTree>
  </p:cSld>
  <p:clrMapOvr>
    <a:masterClrMapping/>
  </p:clrMapOvr>
  <p:transition xmlns:p14="http://schemas.microsoft.com/office/powerpoint/2010/main" spd="med" advClick="1" p14:dur="1000"/>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7" name="Shape 1267"/>
          <p:cNvSpPr/>
          <p:nvPr>
            <p:ph type="title"/>
          </p:nvPr>
        </p:nvSpPr>
        <p:spPr>
          <a:prstGeom prst="rect">
            <a:avLst/>
          </a:prstGeom>
        </p:spPr>
        <p:txBody>
          <a:bodyPr/>
          <a:lstStyle/>
          <a:p>
            <a:pPr/>
            <a:r>
              <a:t>Generics</a:t>
            </a:r>
          </a:p>
        </p:txBody>
      </p:sp>
      <p:sp>
        <p:nvSpPr>
          <p:cNvPr id="1268" name="Shape 1268"/>
          <p:cNvSpPr/>
          <p:nvPr>
            <p:ph type="body" idx="1"/>
          </p:nvPr>
        </p:nvSpPr>
        <p:spPr>
          <a:prstGeom prst="rect">
            <a:avLst/>
          </a:prstGeom>
        </p:spPr>
        <p:txBody>
          <a:bodyPr anchor="t"/>
          <a:lstStyle/>
          <a:p>
            <a:pPr marL="0" indent="0">
              <a:buSzTx/>
              <a:buNone/>
            </a:pPr>
            <a:r>
              <a:t>List</a:t>
            </a:r>
            <a:r>
              <a:rPr>
                <a:solidFill>
                  <a:srgbClr val="FF2600"/>
                </a:solidFill>
              </a:rPr>
              <a:t>&lt;String&gt;</a:t>
            </a:r>
            <a:r>
              <a:t> myList = new ArrayList</a:t>
            </a:r>
            <a:r>
              <a:rPr>
                <a:solidFill>
                  <a:srgbClr val="FF2600"/>
                </a:solidFill>
              </a:rPr>
              <a:t>&lt;String&gt;</a:t>
            </a:r>
            <a:r>
              <a:t>(100);</a:t>
            </a:r>
          </a:p>
          <a:p>
            <a:pPr marL="0" indent="0">
              <a:buSzTx/>
              <a:buNone/>
              <a:defRPr>
                <a:solidFill>
                  <a:srgbClr val="FFFFFF"/>
                </a:solidFill>
              </a:defRPr>
            </a:pPr>
            <a:r>
              <a:t>Map&lt;VIN, Car&gt; myMap  = new HashMap&lt;VIN, Car&gt;(100);</a:t>
            </a:r>
          </a:p>
        </p:txBody>
      </p:sp>
    </p:spTree>
  </p:cSld>
  <p:clrMapOvr>
    <a:masterClrMapping/>
  </p:clrMapOvr>
  <p:transition xmlns:p14="http://schemas.microsoft.com/office/powerpoint/2010/main" spd="med" advClick="1" p14:dur="1000"/>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2" name="Shape 1272"/>
          <p:cNvSpPr/>
          <p:nvPr>
            <p:ph type="title"/>
          </p:nvPr>
        </p:nvSpPr>
        <p:spPr>
          <a:prstGeom prst="rect">
            <a:avLst/>
          </a:prstGeom>
        </p:spPr>
        <p:txBody>
          <a:bodyPr/>
          <a:lstStyle/>
          <a:p>
            <a:pPr/>
            <a:r>
              <a:t>Generics</a:t>
            </a:r>
          </a:p>
        </p:txBody>
      </p:sp>
      <p:sp>
        <p:nvSpPr>
          <p:cNvPr id="1273" name="Shape 1273"/>
          <p:cNvSpPr/>
          <p:nvPr>
            <p:ph type="body" idx="1"/>
          </p:nvPr>
        </p:nvSpPr>
        <p:spPr>
          <a:prstGeom prst="rect">
            <a:avLst/>
          </a:prstGeom>
        </p:spPr>
        <p:txBody>
          <a:bodyPr anchor="t"/>
          <a:lstStyle/>
          <a:p>
            <a:pPr marL="0" indent="0">
              <a:buSzTx/>
              <a:buNone/>
            </a:pPr>
            <a:r>
              <a:t>List</a:t>
            </a:r>
            <a:r>
              <a:rPr>
                <a:solidFill>
                  <a:srgbClr val="FF2600"/>
                </a:solidFill>
              </a:rPr>
              <a:t>&lt;String&gt;</a:t>
            </a:r>
            <a:r>
              <a:t> myList = new ArrayList</a:t>
            </a:r>
            <a:r>
              <a:rPr>
                <a:solidFill>
                  <a:srgbClr val="FF2600"/>
                </a:solidFill>
              </a:rPr>
              <a:t>&lt;String&gt;</a:t>
            </a:r>
            <a:r>
              <a:t>(100);</a:t>
            </a:r>
          </a:p>
          <a:p>
            <a:pPr marL="0" indent="0">
              <a:buSzTx/>
              <a:buNone/>
              <a:defRPr>
                <a:solidFill>
                  <a:srgbClr val="FFFFFF"/>
                </a:solidFill>
              </a:defRPr>
            </a:pPr>
            <a:r>
              <a:t>Map&lt;VIN, Car&gt; myMap  = new HashMap&lt;VIN, Car&gt;(100);</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prstGeom prst="rect">
            <a:avLst/>
          </a:prstGeom>
        </p:spPr>
        <p:txBody>
          <a:bodyPr/>
          <a:lstStyle/>
          <a:p>
            <a:pPr/>
            <a:r>
              <a:t>Collection(s)</a:t>
            </a:r>
          </a:p>
        </p:txBody>
      </p:sp>
      <p:sp>
        <p:nvSpPr>
          <p:cNvPr id="154" name="Shape 154"/>
          <p:cNvSpPr/>
          <p:nvPr>
            <p:ph type="body" idx="1"/>
          </p:nvPr>
        </p:nvSpPr>
        <p:spPr>
          <a:prstGeom prst="rect">
            <a:avLst/>
          </a:prstGeom>
        </p:spPr>
        <p:txBody>
          <a:bodyPr/>
          <a:lstStyle/>
          <a:p>
            <a:pPr marL="0" indent="0">
              <a:buSzTx/>
              <a:buNone/>
            </a:pPr>
            <a:r>
              <a:t>1. a compilation or group of things</a:t>
            </a:r>
          </a:p>
          <a:p>
            <a:pPr marL="0" indent="0">
              <a:buSzTx/>
              <a:buNone/>
            </a:pPr>
            <a:r>
              <a:t>2. Java Collections Framework</a:t>
            </a:r>
          </a:p>
          <a:p>
            <a:pPr marL="0" indent="0">
              <a:buSzTx/>
              <a:buNone/>
            </a:pPr>
            <a:r>
              <a:t>3. a data structure</a:t>
            </a:r>
          </a:p>
          <a:p>
            <a:pPr marL="0" indent="0">
              <a:buSzTx/>
              <a:buNone/>
            </a:pPr>
            <a:r>
              <a:t>4. java.util.Collection interface</a:t>
            </a:r>
          </a:p>
          <a:p>
            <a:pPr marL="0" indent="0">
              <a:buSzTx/>
              <a:buNone/>
              <a:defRPr>
                <a:solidFill>
                  <a:srgbClr val="FFFFFF"/>
                </a:solidFill>
              </a:defRPr>
            </a:pPr>
            <a:r>
              <a:t>5. java.util.Collections</a:t>
            </a:r>
          </a:p>
        </p:txBody>
      </p:sp>
    </p:spTree>
  </p:cSld>
  <p:clrMapOvr>
    <a:masterClrMapping/>
  </p:clrMapOvr>
  <p:transition xmlns:p14="http://schemas.microsoft.com/office/powerpoint/2010/main" spd="med" advClick="1" p14:dur="1000"/>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7" name="Shape 1277"/>
          <p:cNvSpPr/>
          <p:nvPr>
            <p:ph type="title"/>
          </p:nvPr>
        </p:nvSpPr>
        <p:spPr>
          <a:prstGeom prst="rect">
            <a:avLst/>
          </a:prstGeom>
        </p:spPr>
        <p:txBody>
          <a:bodyPr/>
          <a:lstStyle/>
          <a:p>
            <a:pPr/>
            <a:r>
              <a:t>Generics</a:t>
            </a:r>
          </a:p>
        </p:txBody>
      </p:sp>
      <p:sp>
        <p:nvSpPr>
          <p:cNvPr id="1278" name="Shape 1278"/>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&lt;String&gt;</a:t>
            </a:r>
            <a:r>
              <a:t>(100);</a:t>
            </a:r>
          </a:p>
          <a:p>
            <a:pPr marL="0" indent="0">
              <a:buSzTx/>
              <a:buNone/>
              <a:defRPr>
                <a:solidFill>
                  <a:srgbClr val="FFFFFF"/>
                </a:solidFill>
              </a:defRPr>
            </a:pPr>
            <a:r>
              <a:t>Map&lt;VIN, Car&gt; myMap  = new HashMap&lt;VIN, Car&gt;(100);</a:t>
            </a:r>
          </a:p>
        </p:txBody>
      </p:sp>
    </p:spTree>
  </p:cSld>
  <p:clrMapOvr>
    <a:masterClrMapping/>
  </p:clrMapOvr>
  <p:transition xmlns:p14="http://schemas.microsoft.com/office/powerpoint/2010/main" spd="med" advClick="1" p14:dur="1000"/>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2" name="Shape 1282"/>
          <p:cNvSpPr/>
          <p:nvPr>
            <p:ph type="title"/>
          </p:nvPr>
        </p:nvSpPr>
        <p:spPr>
          <a:prstGeom prst="rect">
            <a:avLst/>
          </a:prstGeom>
        </p:spPr>
        <p:txBody>
          <a:bodyPr/>
          <a:lstStyle/>
          <a:p>
            <a:pPr/>
            <a:r>
              <a:t>Generics</a:t>
            </a:r>
          </a:p>
        </p:txBody>
      </p:sp>
      <p:sp>
        <p:nvSpPr>
          <p:cNvPr id="1283" name="Shape 1283"/>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&lt;String&gt;</a:t>
            </a:r>
            <a:r>
              <a:t>(100);</a:t>
            </a:r>
          </a:p>
          <a:p>
            <a:pPr marL="0" indent="0">
              <a:buSzTx/>
              <a:buNone/>
              <a:defRPr>
                <a:solidFill>
                  <a:srgbClr val="FFFFFF"/>
                </a:solidFill>
              </a:defRPr>
            </a:pPr>
            <a:r>
              <a:t>Map&lt;VIN, Car&gt; myMap  = new HashMap&lt;VIN, Car&gt;(100);</a:t>
            </a:r>
          </a:p>
        </p:txBody>
      </p:sp>
    </p:spTree>
  </p:cSld>
  <p:clrMapOvr>
    <a:masterClrMapping/>
  </p:clrMapOvr>
  <p:transition xmlns:p14="http://schemas.microsoft.com/office/powerpoint/2010/main" spd="med" advClick="1" p14:dur="1000"/>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7" name="Shape 1287"/>
          <p:cNvSpPr/>
          <p:nvPr>
            <p:ph type="title"/>
          </p:nvPr>
        </p:nvSpPr>
        <p:spPr>
          <a:prstGeom prst="rect">
            <a:avLst/>
          </a:prstGeom>
        </p:spPr>
        <p:txBody>
          <a:bodyPr/>
          <a:lstStyle/>
          <a:p>
            <a:pPr/>
            <a:r>
              <a:t>Generics</a:t>
            </a:r>
          </a:p>
        </p:txBody>
      </p:sp>
      <p:sp>
        <p:nvSpPr>
          <p:cNvPr id="1288" name="Shape 1288"/>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&lt;String&gt;</a:t>
            </a:r>
            <a:r>
              <a:t>(100);</a:t>
            </a:r>
          </a:p>
          <a:p>
            <a:pPr marL="0" indent="0">
              <a:buSzTx/>
              <a:buNone/>
              <a:defRPr>
                <a:solidFill>
                  <a:srgbClr val="FFFFFF"/>
                </a:solidFill>
              </a:defRPr>
            </a:pPr>
            <a:r>
              <a:t>Map&lt;VIN, Car&gt; myMap  = new HashMap&lt;VIN, Car&gt;(100);</a:t>
            </a:r>
          </a:p>
        </p:txBody>
      </p:sp>
    </p:spTree>
  </p:cSld>
  <p:clrMapOvr>
    <a:masterClrMapping/>
  </p:clrMapOvr>
  <p:transition xmlns:p14="http://schemas.microsoft.com/office/powerpoint/2010/main" spd="med" advClick="1" p14:dur="1000"/>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2" name="Shape 1292"/>
          <p:cNvSpPr/>
          <p:nvPr>
            <p:ph type="title"/>
          </p:nvPr>
        </p:nvSpPr>
        <p:spPr>
          <a:prstGeom prst="rect">
            <a:avLst/>
          </a:prstGeom>
        </p:spPr>
        <p:txBody>
          <a:bodyPr/>
          <a:lstStyle/>
          <a:p>
            <a:pPr/>
            <a:r>
              <a:t>Generics</a:t>
            </a:r>
          </a:p>
        </p:txBody>
      </p:sp>
      <p:sp>
        <p:nvSpPr>
          <p:cNvPr id="1293" name="Shape 1293"/>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&lt;String&gt;</a:t>
            </a:r>
            <a:r>
              <a:t>(100);</a:t>
            </a:r>
          </a:p>
          <a:p>
            <a:pPr marL="0" indent="0">
              <a:buSzTx/>
              <a:buNone/>
              <a:defRPr>
                <a:solidFill>
                  <a:srgbClr val="FFFFFF"/>
                </a:solidFill>
              </a:defRPr>
            </a:pPr>
            <a:r>
              <a:t>Map&lt;VIN, Car&gt; myMap  = new HashMap&lt;VIN, Car&gt;(100);</a:t>
            </a:r>
          </a:p>
        </p:txBody>
      </p:sp>
    </p:spTree>
  </p:cSld>
  <p:clrMapOvr>
    <a:masterClrMapping/>
  </p:clrMapOvr>
  <p:transition xmlns:p14="http://schemas.microsoft.com/office/powerpoint/2010/main" spd="med" advClick="1" p14:dur="1000"/>
</p:sld>
</file>

<file path=ppt/slides/slide6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7" name="Shape 1297"/>
          <p:cNvSpPr/>
          <p:nvPr>
            <p:ph type="title"/>
          </p:nvPr>
        </p:nvSpPr>
        <p:spPr>
          <a:prstGeom prst="rect">
            <a:avLst/>
          </a:prstGeom>
        </p:spPr>
        <p:txBody>
          <a:bodyPr/>
          <a:lstStyle/>
          <a:p>
            <a:pPr/>
            <a:r>
              <a:t>Generics</a:t>
            </a:r>
          </a:p>
        </p:txBody>
      </p:sp>
      <p:sp>
        <p:nvSpPr>
          <p:cNvPr id="1298" name="Shape 1298"/>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&lt;String&gt;</a:t>
            </a:r>
            <a:r>
              <a:t>(100);</a:t>
            </a:r>
          </a:p>
          <a:p>
            <a:pPr marL="0" indent="0">
              <a:buSzTx/>
              <a:buNone/>
              <a:defRPr>
                <a:solidFill>
                  <a:srgbClr val="FFFFFF"/>
                </a:solidFill>
              </a:defRPr>
            </a:pPr>
            <a:r>
              <a:t>Map&lt;VIN, Car&gt; myMap  = new HashMap&lt;VIN, Car&gt;(100);</a:t>
            </a:r>
          </a:p>
        </p:txBody>
      </p:sp>
    </p:spTree>
  </p:cSld>
  <p:clrMapOvr>
    <a:masterClrMapping/>
  </p:clrMapOvr>
  <p:transition xmlns:p14="http://schemas.microsoft.com/office/powerpoint/2010/main" spd="med" advClick="1" p14:dur="1000"/>
</p:sld>
</file>

<file path=ppt/slides/slide6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2" name="Shape 1302"/>
          <p:cNvSpPr/>
          <p:nvPr>
            <p:ph type="title"/>
          </p:nvPr>
        </p:nvSpPr>
        <p:spPr>
          <a:prstGeom prst="rect">
            <a:avLst/>
          </a:prstGeom>
        </p:spPr>
        <p:txBody>
          <a:bodyPr/>
          <a:lstStyle/>
          <a:p>
            <a:pPr/>
            <a:r>
              <a:t>Generics</a:t>
            </a:r>
          </a:p>
        </p:txBody>
      </p:sp>
      <p:sp>
        <p:nvSpPr>
          <p:cNvPr id="1303" name="Shape 1303"/>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&lt;String&gt;</a:t>
            </a:r>
            <a:r>
              <a:t>(100);</a:t>
            </a:r>
          </a:p>
          <a:p>
            <a:pPr marL="0" indent="0">
              <a:buSzTx/>
              <a:buNone/>
              <a:defRPr>
                <a:solidFill>
                  <a:srgbClr val="FFFFFF"/>
                </a:solidFill>
              </a:defRPr>
            </a:pPr>
            <a:r>
              <a:t>Map&lt;VIN, Car&gt; myMap  = new HashMap&lt;VIN, Car&gt;(100);</a:t>
            </a:r>
          </a:p>
        </p:txBody>
      </p:sp>
    </p:spTree>
  </p:cSld>
  <p:clrMapOvr>
    <a:masterClrMapping/>
  </p:clrMapOvr>
  <p:transition xmlns:p14="http://schemas.microsoft.com/office/powerpoint/2010/main" spd="med" advClick="1" p14:dur="1000"/>
</p:sld>
</file>

<file path=ppt/slides/slide6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7" name="Shape 1307"/>
          <p:cNvSpPr/>
          <p:nvPr>
            <p:ph type="title"/>
          </p:nvPr>
        </p:nvSpPr>
        <p:spPr>
          <a:prstGeom prst="rect">
            <a:avLst/>
          </a:prstGeom>
        </p:spPr>
        <p:txBody>
          <a:bodyPr/>
          <a:lstStyle/>
          <a:p>
            <a:pPr/>
            <a:r>
              <a:t>Generics</a:t>
            </a:r>
          </a:p>
        </p:txBody>
      </p:sp>
      <p:sp>
        <p:nvSpPr>
          <p:cNvPr id="1308" name="Shape 1308"/>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&lt;String&gt;</a:t>
            </a:r>
            <a:r>
              <a:t>(100);</a:t>
            </a:r>
          </a:p>
          <a:p>
            <a:pPr marL="0" indent="0">
              <a:buSzTx/>
              <a:buNone/>
            </a:pPr>
            <a:r>
              <a:t>Map</a:t>
            </a:r>
            <a:r>
              <a:rPr>
                <a:solidFill>
                  <a:srgbClr val="FF2600"/>
                </a:solidFill>
              </a:rPr>
              <a:t>&lt;VIN, Car&gt;</a:t>
            </a:r>
            <a:r>
              <a:t> myMap  = new HashMap</a:t>
            </a:r>
            <a:r>
              <a:rPr>
                <a:solidFill>
                  <a:srgbClr val="FF2600"/>
                </a:solidFill>
              </a:rPr>
              <a:t>&lt;VIN, Car&gt;</a:t>
            </a:r>
            <a:r>
              <a:t>(100);</a:t>
            </a:r>
          </a:p>
        </p:txBody>
      </p:sp>
    </p:spTree>
  </p:cSld>
  <p:clrMapOvr>
    <a:masterClrMapping/>
  </p:clrMapOvr>
  <p:transition xmlns:p14="http://schemas.microsoft.com/office/powerpoint/2010/main" spd="med" advClick="1" p14:dur="1000"/>
</p:sld>
</file>

<file path=ppt/slides/slide6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2" name="Shape 1312"/>
          <p:cNvSpPr/>
          <p:nvPr>
            <p:ph type="title"/>
          </p:nvPr>
        </p:nvSpPr>
        <p:spPr>
          <a:prstGeom prst="rect">
            <a:avLst/>
          </a:prstGeom>
        </p:spPr>
        <p:txBody>
          <a:bodyPr/>
          <a:lstStyle/>
          <a:p>
            <a:pPr/>
            <a:r>
              <a:t>Generics</a:t>
            </a:r>
          </a:p>
        </p:txBody>
      </p:sp>
      <p:sp>
        <p:nvSpPr>
          <p:cNvPr id="1313" name="Shape 1313"/>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&lt;String&gt;</a:t>
            </a:r>
            <a:r>
              <a:t>(100);</a:t>
            </a:r>
          </a:p>
          <a:p>
            <a:pPr marL="0" indent="0">
              <a:buSzTx/>
              <a:buNone/>
            </a:pPr>
            <a:r>
              <a:t>Map</a:t>
            </a:r>
            <a:r>
              <a:rPr>
                <a:solidFill>
                  <a:srgbClr val="FF2600"/>
                </a:solidFill>
              </a:rPr>
              <a:t>&lt;VIN, Car&gt;</a:t>
            </a:r>
            <a:r>
              <a:t> myMap  = new HashMap</a:t>
            </a:r>
            <a:r>
              <a:rPr>
                <a:solidFill>
                  <a:srgbClr val="FF2600"/>
                </a:solidFill>
              </a:rPr>
              <a:t>&lt;VIN, Car&gt;</a:t>
            </a:r>
            <a:r>
              <a:t>(100);</a:t>
            </a:r>
          </a:p>
        </p:txBody>
      </p:sp>
    </p:spTree>
  </p:cSld>
  <p:clrMapOvr>
    <a:masterClrMapping/>
  </p:clrMapOvr>
  <p:transition xmlns:p14="http://schemas.microsoft.com/office/powerpoint/2010/main" spd="med" advClick="1" p14:dur="1000"/>
</p:sld>
</file>

<file path=ppt/slides/slide6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7" name="Shape 1317"/>
          <p:cNvSpPr/>
          <p:nvPr>
            <p:ph type="title"/>
          </p:nvPr>
        </p:nvSpPr>
        <p:spPr>
          <a:prstGeom prst="rect">
            <a:avLst/>
          </a:prstGeom>
        </p:spPr>
        <p:txBody>
          <a:bodyPr/>
          <a:lstStyle/>
          <a:p>
            <a:pPr/>
            <a:r>
              <a:t>Generics</a:t>
            </a:r>
          </a:p>
        </p:txBody>
      </p:sp>
      <p:sp>
        <p:nvSpPr>
          <p:cNvPr id="1318" name="Shape 1318"/>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&lt;String&gt;</a:t>
            </a:r>
            <a:r>
              <a:t>(100);</a:t>
            </a:r>
          </a:p>
          <a:p>
            <a:pPr marL="0" indent="0">
              <a:buSzTx/>
              <a:buNone/>
            </a:pPr>
            <a:r>
              <a:t>Map</a:t>
            </a:r>
            <a:r>
              <a:rPr>
                <a:solidFill>
                  <a:srgbClr val="FF2600"/>
                </a:solidFill>
              </a:rPr>
              <a:t>&lt;VIN, Car&gt;</a:t>
            </a:r>
            <a:r>
              <a:t> myMap  = new HashMap</a:t>
            </a:r>
            <a:r>
              <a:rPr>
                <a:solidFill>
                  <a:srgbClr val="FF2600"/>
                </a:solidFill>
              </a:rPr>
              <a:t>&lt;VIN, Car&gt;</a:t>
            </a:r>
            <a:r>
              <a:t>(100);</a:t>
            </a:r>
          </a:p>
        </p:txBody>
      </p:sp>
    </p:spTree>
  </p:cSld>
  <p:clrMapOvr>
    <a:masterClrMapping/>
  </p:clrMapOvr>
  <p:transition xmlns:p14="http://schemas.microsoft.com/office/powerpoint/2010/main" spd="med" advClick="1" p14:dur="1000"/>
</p:sld>
</file>

<file path=ppt/slides/slide6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2" name="Shape 1322"/>
          <p:cNvSpPr/>
          <p:nvPr>
            <p:ph type="title"/>
          </p:nvPr>
        </p:nvSpPr>
        <p:spPr>
          <a:prstGeom prst="rect">
            <a:avLst/>
          </a:prstGeom>
        </p:spPr>
        <p:txBody>
          <a:bodyPr/>
          <a:lstStyle/>
          <a:p>
            <a:pPr/>
            <a:r>
              <a:t>Generics</a:t>
            </a:r>
          </a:p>
        </p:txBody>
      </p:sp>
      <p:sp>
        <p:nvSpPr>
          <p:cNvPr id="1323" name="Shape 1323"/>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&lt;String&gt;</a:t>
            </a:r>
            <a:r>
              <a:t>(100);</a:t>
            </a:r>
          </a:p>
          <a:p>
            <a:pPr marL="0" indent="0">
              <a:buSzTx/>
              <a:buNone/>
            </a:pPr>
            <a:r>
              <a:t>Map</a:t>
            </a:r>
            <a:r>
              <a:rPr>
                <a:solidFill>
                  <a:srgbClr val="FF2600"/>
                </a:solidFill>
              </a:rPr>
              <a:t>&lt;VIN, Car&gt;</a:t>
            </a:r>
            <a:r>
              <a:t> myMap  = new HashMap</a:t>
            </a:r>
            <a:r>
              <a:rPr>
                <a:solidFill>
                  <a:srgbClr val="FF2600"/>
                </a:solidFill>
              </a:rPr>
              <a:t>&lt;VIN, Car&gt;</a:t>
            </a:r>
            <a:r>
              <a:t>(100);</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p:nvPr>
        </p:nvSpPr>
        <p:spPr>
          <a:prstGeom prst="rect">
            <a:avLst/>
          </a:prstGeom>
        </p:spPr>
        <p:txBody>
          <a:bodyPr/>
          <a:lstStyle/>
          <a:p>
            <a:pPr/>
            <a:r>
              <a:t>Collection(s)</a:t>
            </a:r>
          </a:p>
        </p:txBody>
      </p:sp>
      <p:sp>
        <p:nvSpPr>
          <p:cNvPr id="159" name="Shape 159"/>
          <p:cNvSpPr/>
          <p:nvPr>
            <p:ph type="body" idx="1"/>
          </p:nvPr>
        </p:nvSpPr>
        <p:spPr>
          <a:prstGeom prst="rect">
            <a:avLst/>
          </a:prstGeom>
        </p:spPr>
        <p:txBody>
          <a:bodyPr/>
          <a:lstStyle/>
          <a:p>
            <a:pPr marL="0" indent="0">
              <a:buSzTx/>
              <a:buNone/>
            </a:pPr>
            <a:r>
              <a:t>1. a compilation or group of things</a:t>
            </a:r>
          </a:p>
          <a:p>
            <a:pPr marL="0" indent="0">
              <a:buSzTx/>
              <a:buNone/>
            </a:pPr>
            <a:r>
              <a:t>2. Java Collections Framework</a:t>
            </a:r>
          </a:p>
          <a:p>
            <a:pPr marL="0" indent="0">
              <a:buSzTx/>
              <a:buNone/>
            </a:pPr>
            <a:r>
              <a:t>3. a data structure</a:t>
            </a:r>
          </a:p>
          <a:p>
            <a:pPr marL="0" indent="0">
              <a:buSzTx/>
              <a:buNone/>
            </a:pPr>
            <a:r>
              <a:t>4. java.util.Collection interface</a:t>
            </a:r>
          </a:p>
          <a:p>
            <a:pPr marL="0" indent="0">
              <a:buSzTx/>
              <a:buNone/>
            </a:pPr>
            <a:r>
              <a:t>5. java.util.Collections</a:t>
            </a:r>
          </a:p>
        </p:txBody>
      </p:sp>
    </p:spTree>
  </p:cSld>
  <p:clrMapOvr>
    <a:masterClrMapping/>
  </p:clrMapOvr>
  <p:transition xmlns:p14="http://schemas.microsoft.com/office/powerpoint/2010/main" spd="med" advClick="1" p14:dur="1000"/>
</p:sld>
</file>

<file path=ppt/slides/slide7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7" name="Shape 1327"/>
          <p:cNvSpPr/>
          <p:nvPr>
            <p:ph type="title"/>
          </p:nvPr>
        </p:nvSpPr>
        <p:spPr>
          <a:prstGeom prst="rect">
            <a:avLst/>
          </a:prstGeom>
        </p:spPr>
        <p:txBody>
          <a:bodyPr/>
          <a:lstStyle/>
          <a:p>
            <a:pPr/>
            <a:r>
              <a:t>Generics</a:t>
            </a:r>
          </a:p>
        </p:txBody>
      </p:sp>
      <p:sp>
        <p:nvSpPr>
          <p:cNvPr id="1328" name="Shape 1328"/>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&lt;&gt;</a:t>
            </a:r>
            <a:r>
              <a:t>(100);</a:t>
            </a:r>
          </a:p>
          <a:p>
            <a:pPr marL="0" indent="0">
              <a:buSzTx/>
              <a:buNone/>
            </a:pPr>
            <a:r>
              <a:t>Map</a:t>
            </a:r>
            <a:r>
              <a:rPr>
                <a:solidFill>
                  <a:srgbClr val="FF2600"/>
                </a:solidFill>
              </a:rPr>
              <a:t>&lt;VIN, Car&gt;</a:t>
            </a:r>
            <a:r>
              <a:t> myMap  = new HashMap</a:t>
            </a:r>
            <a:r>
              <a:rPr>
                <a:solidFill>
                  <a:srgbClr val="FF2600"/>
                </a:solidFill>
              </a:rPr>
              <a:t>&lt;&gt;</a:t>
            </a:r>
            <a:r>
              <a:t>(100);</a:t>
            </a:r>
          </a:p>
        </p:txBody>
      </p:sp>
    </p:spTree>
  </p:cSld>
  <p:clrMapOvr>
    <a:masterClrMapping/>
  </p:clrMapOvr>
  <p:transition xmlns:p14="http://schemas.microsoft.com/office/powerpoint/2010/main" spd="med" advClick="1" p14:dur="1000"/>
</p:sld>
</file>

<file path=ppt/slides/slide7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2" name="Shape 1332"/>
          <p:cNvSpPr/>
          <p:nvPr>
            <p:ph type="title"/>
          </p:nvPr>
        </p:nvSpPr>
        <p:spPr>
          <a:prstGeom prst="rect">
            <a:avLst/>
          </a:prstGeom>
        </p:spPr>
        <p:txBody>
          <a:bodyPr/>
          <a:lstStyle/>
          <a:p>
            <a:pPr/>
            <a:r>
              <a:t>Generics</a:t>
            </a:r>
          </a:p>
        </p:txBody>
      </p:sp>
      <p:sp>
        <p:nvSpPr>
          <p:cNvPr id="1333" name="Shape 1333"/>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&lt;&gt;</a:t>
            </a:r>
            <a:r>
              <a:t>(100);</a:t>
            </a:r>
          </a:p>
          <a:p>
            <a:pPr marL="0" indent="0">
              <a:buSzTx/>
              <a:buNone/>
            </a:pPr>
            <a:r>
              <a:t>Map</a:t>
            </a:r>
            <a:r>
              <a:rPr>
                <a:solidFill>
                  <a:srgbClr val="FF2600"/>
                </a:solidFill>
              </a:rPr>
              <a:t>&lt;VIN, Car&gt;</a:t>
            </a:r>
            <a:r>
              <a:t> myMap  = new HashMap</a:t>
            </a:r>
            <a:r>
              <a:rPr>
                <a:solidFill>
                  <a:srgbClr val="FF2600"/>
                </a:solidFill>
              </a:rPr>
              <a:t>&lt;&gt;</a:t>
            </a:r>
            <a:r>
              <a:t>(100);</a:t>
            </a:r>
          </a:p>
        </p:txBody>
      </p:sp>
    </p:spTree>
  </p:cSld>
  <p:clrMapOvr>
    <a:masterClrMapping/>
  </p:clrMapOvr>
  <p:transition xmlns:p14="http://schemas.microsoft.com/office/powerpoint/2010/main" spd="med" advClick="1" p14:dur="1000"/>
</p:sld>
</file>

<file path=ppt/slides/slide7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7" name="Shape 1337"/>
          <p:cNvSpPr/>
          <p:nvPr>
            <p:ph type="title"/>
          </p:nvPr>
        </p:nvSpPr>
        <p:spPr>
          <a:prstGeom prst="rect">
            <a:avLst/>
          </a:prstGeom>
        </p:spPr>
        <p:txBody>
          <a:bodyPr/>
          <a:lstStyle/>
          <a:p>
            <a:pPr/>
            <a:r>
              <a:t>Generics</a:t>
            </a:r>
          </a:p>
        </p:txBody>
      </p:sp>
      <p:sp>
        <p:nvSpPr>
          <p:cNvPr id="1338" name="Shape 1338"/>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&lt;&gt;</a:t>
            </a:r>
            <a:r>
              <a:t>(100);</a:t>
            </a:r>
          </a:p>
          <a:p>
            <a:pPr marL="0" indent="0">
              <a:buSzTx/>
              <a:buNone/>
            </a:pPr>
            <a:r>
              <a:t>Map</a:t>
            </a:r>
            <a:r>
              <a:rPr>
                <a:solidFill>
                  <a:srgbClr val="FF2600"/>
                </a:solidFill>
              </a:rPr>
              <a:t>&lt;VIN, Car&gt;</a:t>
            </a:r>
            <a:r>
              <a:t> myMap  = new HashMap</a:t>
            </a:r>
            <a:r>
              <a:rPr>
                <a:solidFill>
                  <a:srgbClr val="FF2600"/>
                </a:solidFill>
              </a:rPr>
              <a:t>&lt;&gt;</a:t>
            </a:r>
            <a:r>
              <a:t>(100);</a:t>
            </a:r>
          </a:p>
        </p:txBody>
      </p:sp>
    </p:spTree>
  </p:cSld>
  <p:clrMapOvr>
    <a:masterClrMapping/>
  </p:clrMapOvr>
  <p:transition xmlns:p14="http://schemas.microsoft.com/office/powerpoint/2010/main" spd="med" advClick="1" p14:dur="1000"/>
</p:sld>
</file>

<file path=ppt/slides/slide7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2" name="Shape 1342"/>
          <p:cNvSpPr/>
          <p:nvPr>
            <p:ph type="title"/>
          </p:nvPr>
        </p:nvSpPr>
        <p:spPr>
          <a:prstGeom prst="rect">
            <a:avLst/>
          </a:prstGeom>
        </p:spPr>
        <p:txBody>
          <a:bodyPr/>
          <a:lstStyle/>
          <a:p>
            <a:pPr/>
            <a:r>
              <a:t>Generics</a:t>
            </a:r>
          </a:p>
        </p:txBody>
      </p:sp>
      <p:sp>
        <p:nvSpPr>
          <p:cNvPr id="1343" name="Shape 1343"/>
          <p:cNvSpPr/>
          <p:nvPr>
            <p:ph type="body" idx="1"/>
          </p:nvPr>
        </p:nvSpPr>
        <p:spPr>
          <a:prstGeom prst="rect">
            <a:avLst/>
          </a:prstGeom>
        </p:spPr>
        <p:txBody>
          <a:bodyPr anchor="t"/>
          <a:lstStyle/>
          <a:p>
            <a:pPr marL="0" indent="0">
              <a:buSzTx/>
              <a:buNone/>
            </a:pPr>
            <a:r>
              <a:t>Collection</a:t>
            </a:r>
            <a:r>
              <a:rPr>
                <a:solidFill>
                  <a:srgbClr val="FF2600"/>
                </a:solidFill>
              </a:rPr>
              <a:t>&lt;String&gt;</a:t>
            </a:r>
            <a:r>
              <a:t> myList = new ArrayList</a:t>
            </a:r>
            <a:r>
              <a:rPr>
                <a:solidFill>
                  <a:srgbClr val="FF2600"/>
                </a:solidFill>
              </a:rPr>
              <a:t>&lt;&gt;</a:t>
            </a:r>
            <a:r>
              <a:t>(100);</a:t>
            </a:r>
          </a:p>
          <a:p>
            <a:pPr marL="0" indent="0">
              <a:buSzTx/>
              <a:buNone/>
            </a:pPr>
            <a:r>
              <a:t>Map</a:t>
            </a:r>
            <a:r>
              <a:rPr>
                <a:solidFill>
                  <a:srgbClr val="FF2600"/>
                </a:solidFill>
              </a:rPr>
              <a:t>&lt;VIN, Car&gt;</a:t>
            </a:r>
            <a:r>
              <a:t> myMap  = new HashMap</a:t>
            </a:r>
            <a:r>
              <a:rPr>
                <a:solidFill>
                  <a:srgbClr val="FF2600"/>
                </a:solidFill>
              </a:rPr>
              <a:t>&lt;&gt;</a:t>
            </a:r>
            <a:r>
              <a:t>(100);</a:t>
            </a:r>
          </a:p>
        </p:txBody>
      </p:sp>
    </p:spTree>
  </p:cSld>
  <p:clrMapOvr>
    <a:masterClrMapping/>
  </p:clrMapOvr>
  <p:transition xmlns:p14="http://schemas.microsoft.com/office/powerpoint/2010/main" spd="med" advClick="1" p14:dur="1000"/>
</p:sld>
</file>

<file path=ppt/slides/slide7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7" name="Shape 1347"/>
          <p:cNvSpPr/>
          <p:nvPr>
            <p:ph type="title"/>
          </p:nvPr>
        </p:nvSpPr>
        <p:spPr>
          <a:prstGeom prst="rect">
            <a:avLst/>
          </a:prstGeom>
        </p:spPr>
        <p:txBody>
          <a:bodyPr/>
          <a:lstStyle/>
          <a:p>
            <a:pPr/>
            <a:r>
              <a:t>Generics</a:t>
            </a:r>
          </a:p>
        </p:txBody>
      </p:sp>
      <p:sp>
        <p:nvSpPr>
          <p:cNvPr id="1348" name="Shape 1348"/>
          <p:cNvSpPr/>
          <p:nvPr>
            <p:ph type="body" idx="1"/>
          </p:nvPr>
        </p:nvSpPr>
        <p:spPr>
          <a:prstGeom prst="rect">
            <a:avLst/>
          </a:prstGeom>
        </p:spPr>
        <p:txBody>
          <a:bodyPr anchor="t"/>
          <a:lstStyle/>
          <a:p>
            <a:pPr marL="0" indent="0">
              <a:buSzTx/>
              <a:buNone/>
            </a:pPr>
            <a:r>
              <a:t>public interface MyInterface&lt;</a:t>
            </a:r>
            <a:r>
              <a:rPr>
                <a:solidFill>
                  <a:srgbClr val="FF2600"/>
                </a:solidFill>
              </a:rPr>
              <a:t>E,T</a:t>
            </a:r>
            <a:r>
              <a:t>&gt; {</a:t>
            </a:r>
          </a:p>
          <a:p>
            <a:pPr marL="0" indent="0">
              <a:buSzTx/>
              <a:buNone/>
            </a:pPr>
            <a:r>
              <a:t>    </a:t>
            </a:r>
            <a:r>
              <a:rPr>
                <a:solidFill>
                  <a:srgbClr val="FF2600"/>
                </a:solidFill>
              </a:rPr>
              <a:t>E</a:t>
            </a:r>
            <a:r>
              <a:t> read()</a:t>
            </a:r>
          </a:p>
          <a:p>
            <a:pPr marL="0" indent="0">
              <a:buSzTx/>
              <a:buNone/>
            </a:pPr>
            <a:r>
              <a:t>    void process(</a:t>
            </a:r>
            <a:r>
              <a:rPr>
                <a:solidFill>
                  <a:srgbClr val="FF2600"/>
                </a:solidFill>
              </a:rPr>
              <a:t>T</a:t>
            </a:r>
            <a:r>
              <a:t> o1, </a:t>
            </a:r>
            <a:r>
              <a:rPr>
                <a:solidFill>
                  <a:srgbClr val="FF2600"/>
                </a:solidFill>
              </a:rPr>
              <a:t>T</a:t>
            </a:r>
            <a:r>
              <a:t> o2)</a:t>
            </a:r>
          </a:p>
          <a:p>
            <a:pPr marL="0" indent="0">
              <a:buSzTx/>
              <a:buNone/>
            </a:pPr>
            <a:r>
              <a:t>}</a:t>
            </a:r>
          </a:p>
        </p:txBody>
      </p:sp>
    </p:spTree>
  </p:cSld>
  <p:clrMapOvr>
    <a:masterClrMapping/>
  </p:clrMapOvr>
  <p:transition xmlns:p14="http://schemas.microsoft.com/office/powerpoint/2010/main" spd="med" advClick="1" p14:dur="1000"/>
</p:sld>
</file>

<file path=ppt/slides/slide7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2" name="Shape 1352"/>
          <p:cNvSpPr/>
          <p:nvPr>
            <p:ph type="title"/>
          </p:nvPr>
        </p:nvSpPr>
        <p:spPr>
          <a:prstGeom prst="rect">
            <a:avLst/>
          </a:prstGeom>
        </p:spPr>
        <p:txBody>
          <a:bodyPr/>
          <a:lstStyle/>
          <a:p>
            <a:pPr/>
            <a:r>
              <a:t>Generics</a:t>
            </a:r>
          </a:p>
        </p:txBody>
      </p:sp>
      <p:sp>
        <p:nvSpPr>
          <p:cNvPr id="1353" name="Shape 1353"/>
          <p:cNvSpPr/>
          <p:nvPr>
            <p:ph type="body" idx="1"/>
          </p:nvPr>
        </p:nvSpPr>
        <p:spPr>
          <a:prstGeom prst="rect">
            <a:avLst/>
          </a:prstGeom>
        </p:spPr>
        <p:txBody>
          <a:bodyPr anchor="t"/>
          <a:lstStyle/>
          <a:p>
            <a:pPr marL="0" indent="0">
              <a:buSzTx/>
              <a:buNone/>
            </a:pPr>
            <a:r>
              <a:t>public interface MyInterface&lt;</a:t>
            </a:r>
            <a:r>
              <a:rPr>
                <a:solidFill>
                  <a:srgbClr val="FF2600"/>
                </a:solidFill>
              </a:rPr>
              <a:t>E,T</a:t>
            </a:r>
            <a:r>
              <a:t>&gt; {</a:t>
            </a:r>
          </a:p>
          <a:p>
            <a:pPr marL="0" indent="0">
              <a:buSzTx/>
              <a:buNone/>
            </a:pPr>
            <a:r>
              <a:t>    </a:t>
            </a:r>
            <a:r>
              <a:rPr>
                <a:solidFill>
                  <a:srgbClr val="FF2600"/>
                </a:solidFill>
              </a:rPr>
              <a:t>E</a:t>
            </a:r>
            <a:r>
              <a:t> read()</a:t>
            </a:r>
          </a:p>
          <a:p>
            <a:pPr marL="0" indent="0">
              <a:buSzTx/>
              <a:buNone/>
            </a:pPr>
            <a:r>
              <a:t>    void process(</a:t>
            </a:r>
            <a:r>
              <a:rPr>
                <a:solidFill>
                  <a:srgbClr val="FF2600"/>
                </a:solidFill>
              </a:rPr>
              <a:t>T</a:t>
            </a:r>
            <a:r>
              <a:t> o1, </a:t>
            </a:r>
            <a:r>
              <a:rPr>
                <a:solidFill>
                  <a:srgbClr val="FF2600"/>
                </a:solidFill>
              </a:rPr>
              <a:t>T</a:t>
            </a:r>
            <a:r>
              <a:t> o2)</a:t>
            </a:r>
          </a:p>
          <a:p>
            <a:pPr marL="0" indent="0">
              <a:buSzTx/>
              <a:buNone/>
            </a:pPr>
            <a:r>
              <a:t>}</a:t>
            </a:r>
          </a:p>
        </p:txBody>
      </p:sp>
    </p:spTree>
  </p:cSld>
  <p:clrMapOvr>
    <a:masterClrMapping/>
  </p:clrMapOvr>
  <p:transition xmlns:p14="http://schemas.microsoft.com/office/powerpoint/2010/main" spd="med" advClick="1" p14:dur="1000"/>
</p:sld>
</file>

<file path=ppt/slides/slide7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7" name="Shape 1357"/>
          <p:cNvSpPr/>
          <p:nvPr>
            <p:ph type="title"/>
          </p:nvPr>
        </p:nvSpPr>
        <p:spPr>
          <a:prstGeom prst="rect">
            <a:avLst/>
          </a:prstGeom>
        </p:spPr>
        <p:txBody>
          <a:bodyPr/>
          <a:lstStyle/>
          <a:p>
            <a:pPr/>
            <a:r>
              <a:t>Generics</a:t>
            </a:r>
          </a:p>
        </p:txBody>
      </p:sp>
      <p:sp>
        <p:nvSpPr>
          <p:cNvPr id="1358" name="Shape 1358"/>
          <p:cNvSpPr/>
          <p:nvPr>
            <p:ph type="body" idx="1"/>
          </p:nvPr>
        </p:nvSpPr>
        <p:spPr>
          <a:prstGeom prst="rect">
            <a:avLst/>
          </a:prstGeom>
        </p:spPr>
        <p:txBody>
          <a:bodyPr anchor="t"/>
          <a:lstStyle/>
          <a:p>
            <a:pPr marL="0" indent="0">
              <a:buSzTx/>
              <a:buNone/>
            </a:pPr>
            <a:r>
              <a:t>public interface MyInterface&lt;</a:t>
            </a:r>
            <a:r>
              <a:rPr>
                <a:solidFill>
                  <a:srgbClr val="FF2600"/>
                </a:solidFill>
              </a:rPr>
              <a:t>E,T</a:t>
            </a:r>
            <a:r>
              <a:t>&gt; {</a:t>
            </a:r>
          </a:p>
          <a:p>
            <a:pPr marL="0" indent="0">
              <a:buSzTx/>
              <a:buNone/>
            </a:pPr>
            <a:r>
              <a:t>    </a:t>
            </a:r>
            <a:r>
              <a:rPr>
                <a:solidFill>
                  <a:srgbClr val="FF2600"/>
                </a:solidFill>
              </a:rPr>
              <a:t>E</a:t>
            </a:r>
            <a:r>
              <a:t> read()</a:t>
            </a:r>
          </a:p>
          <a:p>
            <a:pPr marL="0" indent="0">
              <a:buSzTx/>
              <a:buNone/>
            </a:pPr>
            <a:r>
              <a:t>    void process(</a:t>
            </a:r>
            <a:r>
              <a:rPr>
                <a:solidFill>
                  <a:srgbClr val="FF2600"/>
                </a:solidFill>
              </a:rPr>
              <a:t>T</a:t>
            </a:r>
            <a:r>
              <a:t> o1, </a:t>
            </a:r>
            <a:r>
              <a:rPr>
                <a:solidFill>
                  <a:srgbClr val="FF2600"/>
                </a:solidFill>
              </a:rPr>
              <a:t>T</a:t>
            </a:r>
            <a:r>
              <a:t> o2)</a:t>
            </a:r>
          </a:p>
          <a:p>
            <a:pPr marL="0" indent="0">
              <a:buSzTx/>
              <a:buNone/>
            </a:pPr>
            <a:r>
              <a:t>}</a:t>
            </a:r>
          </a:p>
        </p:txBody>
      </p:sp>
    </p:spTree>
  </p:cSld>
  <p:clrMapOvr>
    <a:masterClrMapping/>
  </p:clrMapOvr>
  <p:transition xmlns:p14="http://schemas.microsoft.com/office/powerpoint/2010/main" spd="med" advClick="1" p14:dur="1000"/>
</p:sld>
</file>

<file path=ppt/slides/slide7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2" name="Shape 1362"/>
          <p:cNvSpPr/>
          <p:nvPr>
            <p:ph type="title"/>
          </p:nvPr>
        </p:nvSpPr>
        <p:spPr>
          <a:prstGeom prst="rect">
            <a:avLst/>
          </a:prstGeom>
        </p:spPr>
        <p:txBody>
          <a:bodyPr/>
          <a:lstStyle/>
          <a:p>
            <a:pPr/>
            <a:r>
              <a:t>Utility Interfaces</a:t>
            </a:r>
          </a:p>
        </p:txBody>
      </p:sp>
      <p:sp>
        <p:nvSpPr>
          <p:cNvPr id="1363" name="Shape 1363"/>
          <p:cNvSpPr/>
          <p:nvPr>
            <p:ph type="body" idx="1"/>
          </p:nvPr>
        </p:nvSpPr>
        <p:spPr>
          <a:prstGeom prst="rect">
            <a:avLst/>
          </a:prstGeom>
        </p:spPr>
        <p:txBody>
          <a:bodyPr/>
          <a:lstStyle/>
          <a:p>
            <a:pPr/>
            <a:r>
              <a:t>java.util.Iterator</a:t>
            </a:r>
          </a:p>
          <a:p>
            <a:pPr/>
            <a:r>
              <a:t>java.lang.Iterable</a:t>
            </a:r>
          </a:p>
          <a:p>
            <a:pPr/>
            <a:r>
              <a:t>java.lang.Comparable</a:t>
            </a:r>
          </a:p>
          <a:p>
            <a:pPr/>
            <a:r>
              <a:t>java.util.Comparator</a:t>
            </a:r>
          </a:p>
        </p:txBody>
      </p:sp>
    </p:spTree>
  </p:cSld>
  <p:clrMapOvr>
    <a:masterClrMapping/>
  </p:clrMapOvr>
  <p:transition xmlns:p14="http://schemas.microsoft.com/office/powerpoint/2010/main" spd="med" advClick="1" p14:dur="1000"/>
</p:sld>
</file>

<file path=ppt/slides/slide7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7" name="Shape 1367"/>
          <p:cNvSpPr/>
          <p:nvPr>
            <p:ph type="title"/>
          </p:nvPr>
        </p:nvSpPr>
        <p:spPr>
          <a:prstGeom prst="rect">
            <a:avLst/>
          </a:prstGeom>
        </p:spPr>
        <p:txBody>
          <a:bodyPr/>
          <a:lstStyle/>
          <a:p>
            <a:pPr/>
            <a:r>
              <a:t>Utility Interfaces</a:t>
            </a:r>
          </a:p>
        </p:txBody>
      </p:sp>
      <p:sp>
        <p:nvSpPr>
          <p:cNvPr id="1368" name="Shape 1368"/>
          <p:cNvSpPr/>
          <p:nvPr>
            <p:ph type="body" idx="1"/>
          </p:nvPr>
        </p:nvSpPr>
        <p:spPr>
          <a:prstGeom prst="rect">
            <a:avLst/>
          </a:prstGeom>
        </p:spPr>
        <p:txBody>
          <a:bodyPr/>
          <a:lstStyle/>
          <a:p>
            <a:pPr/>
            <a:r>
              <a:t>java.util.Iterator</a:t>
            </a:r>
          </a:p>
          <a:p>
            <a:pPr/>
            <a:r>
              <a:t>java.lang.Iterable</a:t>
            </a:r>
          </a:p>
          <a:p>
            <a:pPr/>
            <a:r>
              <a:t>java.lang.Comparable</a:t>
            </a:r>
          </a:p>
          <a:p>
            <a:pPr/>
            <a:r>
              <a:t>java.util.Comparator</a:t>
            </a:r>
          </a:p>
        </p:txBody>
      </p:sp>
    </p:spTree>
  </p:cSld>
  <p:clrMapOvr>
    <a:masterClrMapping/>
  </p:clrMapOvr>
  <p:transition xmlns:p14="http://schemas.microsoft.com/office/powerpoint/2010/main" spd="med" advClick="1" p14:dur="1000"/>
</p:sld>
</file>

<file path=ppt/slides/slide7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2" name="Shape 1372"/>
          <p:cNvSpPr/>
          <p:nvPr>
            <p:ph type="title"/>
          </p:nvPr>
        </p:nvSpPr>
        <p:spPr>
          <a:prstGeom prst="rect">
            <a:avLst/>
          </a:prstGeom>
        </p:spPr>
        <p:txBody>
          <a:bodyPr/>
          <a:lstStyle/>
          <a:p>
            <a:pPr/>
            <a:r>
              <a:t>Utility Interfaces</a:t>
            </a:r>
          </a:p>
        </p:txBody>
      </p:sp>
      <p:sp>
        <p:nvSpPr>
          <p:cNvPr id="1373" name="Shape 1373"/>
          <p:cNvSpPr/>
          <p:nvPr>
            <p:ph type="body" idx="1"/>
          </p:nvPr>
        </p:nvSpPr>
        <p:spPr>
          <a:prstGeom prst="rect">
            <a:avLst/>
          </a:prstGeom>
        </p:spPr>
        <p:txBody>
          <a:bodyPr/>
          <a:lstStyle/>
          <a:p>
            <a:pPr/>
            <a:r>
              <a:t>java.util.Iterator</a:t>
            </a:r>
          </a:p>
          <a:p>
            <a:pPr/>
            <a:r>
              <a:t>java.lang.Iterable</a:t>
            </a:r>
          </a:p>
          <a:p>
            <a:pPr/>
            <a:r>
              <a:t>java.lang.Comparable</a:t>
            </a:r>
          </a:p>
          <a:p>
            <a:pPr/>
            <a:r>
              <a:t>java.util.Comparator</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p:nvPr>
        </p:nvSpPr>
        <p:spPr>
          <a:prstGeom prst="rect">
            <a:avLst/>
          </a:prstGeom>
        </p:spPr>
        <p:txBody>
          <a:bodyPr/>
          <a:lstStyle>
            <a:lvl1pPr defTabSz="660400">
              <a:defRPr sz="8960"/>
            </a:lvl1pPr>
          </a:lstStyle>
          <a:p>
            <a:pPr/>
            <a:r>
              <a:t>What is the Java Collections Framework?</a:t>
            </a:r>
          </a:p>
        </p:txBody>
      </p:sp>
    </p:spTree>
  </p:cSld>
  <p:clrMapOvr>
    <a:masterClrMapping/>
  </p:clrMapOvr>
  <p:transition xmlns:p14="http://schemas.microsoft.com/office/powerpoint/2010/main" spd="med" advClick="1" p14:dur="1000"/>
</p:sld>
</file>

<file path=ppt/slides/slide8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7" name="Shape 1377"/>
          <p:cNvSpPr/>
          <p:nvPr>
            <p:ph type="title"/>
          </p:nvPr>
        </p:nvSpPr>
        <p:spPr>
          <a:prstGeom prst="rect">
            <a:avLst/>
          </a:prstGeom>
        </p:spPr>
        <p:txBody>
          <a:bodyPr/>
          <a:lstStyle/>
          <a:p>
            <a:pPr/>
            <a:r>
              <a:t>Utility Interfaces</a:t>
            </a:r>
          </a:p>
        </p:txBody>
      </p:sp>
      <p:sp>
        <p:nvSpPr>
          <p:cNvPr id="1378" name="Shape 1378"/>
          <p:cNvSpPr/>
          <p:nvPr>
            <p:ph type="body" idx="1"/>
          </p:nvPr>
        </p:nvSpPr>
        <p:spPr>
          <a:prstGeom prst="rect">
            <a:avLst/>
          </a:prstGeom>
        </p:spPr>
        <p:txBody>
          <a:bodyPr/>
          <a:lstStyle/>
          <a:p>
            <a:pPr/>
            <a:r>
              <a:t>java.util.Iterator</a:t>
            </a:r>
          </a:p>
          <a:p>
            <a:pPr/>
            <a:r>
              <a:t>java.lang.Iterable</a:t>
            </a:r>
          </a:p>
          <a:p>
            <a:pPr/>
            <a:r>
              <a:t>java.lang.Comparable</a:t>
            </a:r>
          </a:p>
          <a:p>
            <a:pPr/>
            <a:r>
              <a:t>java.util.Comparator</a:t>
            </a:r>
          </a:p>
        </p:txBody>
      </p:sp>
    </p:spTree>
  </p:cSld>
  <p:clrMapOvr>
    <a:masterClrMapping/>
  </p:clrMapOvr>
  <p:transition xmlns:p14="http://schemas.microsoft.com/office/powerpoint/2010/main" spd="med" advClick="1" p14:dur="1000"/>
</p:sld>
</file>

<file path=ppt/slides/slide8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2" name="Shape 1382"/>
          <p:cNvSpPr/>
          <p:nvPr>
            <p:ph type="title"/>
          </p:nvPr>
        </p:nvSpPr>
        <p:spPr>
          <a:prstGeom prst="rect">
            <a:avLst/>
          </a:prstGeom>
        </p:spPr>
        <p:txBody>
          <a:bodyPr/>
          <a:lstStyle/>
          <a:p>
            <a:pPr/>
            <a:r>
              <a:t>java.util.Iterator</a:t>
            </a:r>
          </a:p>
        </p:txBody>
      </p:sp>
      <p:sp>
        <p:nvSpPr>
          <p:cNvPr id="1383" name="Shape 1383"/>
          <p:cNvSpPr/>
          <p:nvPr>
            <p:ph type="body" idx="1"/>
          </p:nvPr>
        </p:nvSpPr>
        <p:spPr>
          <a:prstGeom prst="rect">
            <a:avLst/>
          </a:prstGeom>
        </p:spPr>
        <p:txBody>
          <a:bodyPr/>
          <a:lstStyle/>
          <a:p>
            <a:pPr/>
            <a:r>
              <a:t>boolean hasNext();</a:t>
            </a:r>
          </a:p>
          <a:p>
            <a:pPr/>
            <a:r>
              <a:t>E next();</a:t>
            </a:r>
          </a:p>
          <a:p>
            <a:pPr/>
            <a:r>
              <a:t>void remove();</a:t>
            </a:r>
          </a:p>
        </p:txBody>
      </p:sp>
    </p:spTree>
  </p:cSld>
  <p:clrMapOvr>
    <a:masterClrMapping/>
  </p:clrMapOvr>
  <p:transition xmlns:p14="http://schemas.microsoft.com/office/powerpoint/2010/main" spd="med" advClick="1" p14:dur="1000"/>
</p:sld>
</file>

<file path=ppt/slides/slide8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7" name="Shape 1387"/>
          <p:cNvSpPr/>
          <p:nvPr>
            <p:ph type="title"/>
          </p:nvPr>
        </p:nvSpPr>
        <p:spPr>
          <a:prstGeom prst="rect">
            <a:avLst/>
          </a:prstGeom>
        </p:spPr>
        <p:txBody>
          <a:bodyPr/>
          <a:lstStyle/>
          <a:p>
            <a:pPr/>
            <a:r>
              <a:t>java.util.Iterator</a:t>
            </a:r>
          </a:p>
        </p:txBody>
      </p:sp>
      <p:sp>
        <p:nvSpPr>
          <p:cNvPr id="1388" name="Shape 1388"/>
          <p:cNvSpPr/>
          <p:nvPr>
            <p:ph type="body" idx="1"/>
          </p:nvPr>
        </p:nvSpPr>
        <p:spPr>
          <a:prstGeom prst="rect">
            <a:avLst/>
          </a:prstGeom>
        </p:spPr>
        <p:txBody>
          <a:bodyPr/>
          <a:lstStyle/>
          <a:p>
            <a:pPr/>
            <a:r>
              <a:t>boolean hasNext();</a:t>
            </a:r>
          </a:p>
          <a:p>
            <a:pPr/>
            <a:r>
              <a:t>E next();</a:t>
            </a:r>
          </a:p>
          <a:p>
            <a:pPr/>
            <a:r>
              <a:t>void remove();</a:t>
            </a:r>
          </a:p>
        </p:txBody>
      </p:sp>
    </p:spTree>
  </p:cSld>
  <p:clrMapOvr>
    <a:masterClrMapping/>
  </p:clrMapOvr>
  <p:transition xmlns:p14="http://schemas.microsoft.com/office/powerpoint/2010/main" spd="med" advClick="1" p14:dur="1000"/>
</p:sld>
</file>

<file path=ppt/slides/slide8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2" name="Shape 1392"/>
          <p:cNvSpPr/>
          <p:nvPr>
            <p:ph type="title"/>
          </p:nvPr>
        </p:nvSpPr>
        <p:spPr>
          <a:prstGeom prst="rect">
            <a:avLst/>
          </a:prstGeom>
        </p:spPr>
        <p:txBody>
          <a:bodyPr/>
          <a:lstStyle/>
          <a:p>
            <a:pPr/>
            <a:r>
              <a:t>java.util.Iterator</a:t>
            </a:r>
          </a:p>
        </p:txBody>
      </p:sp>
      <p:sp>
        <p:nvSpPr>
          <p:cNvPr id="1393" name="Shape 1393"/>
          <p:cNvSpPr/>
          <p:nvPr>
            <p:ph type="body" idx="1"/>
          </p:nvPr>
        </p:nvSpPr>
        <p:spPr>
          <a:prstGeom prst="rect">
            <a:avLst/>
          </a:prstGeom>
        </p:spPr>
        <p:txBody>
          <a:bodyPr/>
          <a:lstStyle/>
          <a:p>
            <a:pPr/>
            <a:r>
              <a:t>boolean hasNext();</a:t>
            </a:r>
          </a:p>
          <a:p>
            <a:pPr/>
            <a:r>
              <a:t>E next();</a:t>
            </a:r>
          </a:p>
          <a:p>
            <a:pPr/>
            <a:r>
              <a:t>void remove();</a:t>
            </a:r>
          </a:p>
        </p:txBody>
      </p:sp>
    </p:spTree>
  </p:cSld>
  <p:clrMapOvr>
    <a:masterClrMapping/>
  </p:clrMapOvr>
  <p:transition xmlns:p14="http://schemas.microsoft.com/office/powerpoint/2010/main" spd="med" advClick="1" p14:dur="1000"/>
</p:sld>
</file>

<file path=ppt/slides/slide8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7" name="Shape 1397"/>
          <p:cNvSpPr/>
          <p:nvPr>
            <p:ph type="title"/>
          </p:nvPr>
        </p:nvSpPr>
        <p:spPr>
          <a:prstGeom prst="rect">
            <a:avLst/>
          </a:prstGeom>
        </p:spPr>
        <p:txBody>
          <a:bodyPr/>
          <a:lstStyle/>
          <a:p>
            <a:pPr/>
            <a:r>
              <a:t>java.util.Iterator</a:t>
            </a:r>
          </a:p>
        </p:txBody>
      </p:sp>
      <p:sp>
        <p:nvSpPr>
          <p:cNvPr id="1398" name="Shape 1398"/>
          <p:cNvSpPr/>
          <p:nvPr>
            <p:ph type="body" idx="1"/>
          </p:nvPr>
        </p:nvSpPr>
        <p:spPr>
          <a:prstGeom prst="rect">
            <a:avLst/>
          </a:prstGeom>
        </p:spPr>
        <p:txBody>
          <a:bodyPr/>
          <a:lstStyle/>
          <a:p>
            <a:pPr/>
            <a:r>
              <a:t>boolean hasNext();</a:t>
            </a:r>
          </a:p>
          <a:p>
            <a:pPr/>
            <a:r>
              <a:t>E next();</a:t>
            </a:r>
          </a:p>
          <a:p>
            <a:pPr/>
            <a:r>
              <a:t>void remove();</a:t>
            </a:r>
          </a:p>
        </p:txBody>
      </p:sp>
    </p:spTree>
  </p:cSld>
  <p:clrMapOvr>
    <a:masterClrMapping/>
  </p:clrMapOvr>
  <p:transition xmlns:p14="http://schemas.microsoft.com/office/powerpoint/2010/main" spd="med" advClick="1" p14:dur="1000"/>
</p:sld>
</file>

<file path=ppt/slides/slide8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2" name="Shape 1402"/>
          <p:cNvSpPr/>
          <p:nvPr>
            <p:ph type="title"/>
          </p:nvPr>
        </p:nvSpPr>
        <p:spPr>
          <a:prstGeom prst="rect">
            <a:avLst/>
          </a:prstGeom>
        </p:spPr>
        <p:txBody>
          <a:bodyPr/>
          <a:lstStyle/>
          <a:p>
            <a:pPr/>
            <a:r>
              <a:t>java.lang.Iterable</a:t>
            </a:r>
          </a:p>
        </p:txBody>
      </p:sp>
      <p:sp>
        <p:nvSpPr>
          <p:cNvPr id="1403" name="Shape 1403"/>
          <p:cNvSpPr/>
          <p:nvPr>
            <p:ph type="body" idx="1"/>
          </p:nvPr>
        </p:nvSpPr>
        <p:spPr>
          <a:prstGeom prst="rect">
            <a:avLst/>
          </a:prstGeom>
        </p:spPr>
        <p:txBody>
          <a:bodyPr/>
          <a:lstStyle/>
          <a:p>
            <a:pPr/>
            <a:r>
              <a:t>Iterator&lt;T&gt; iterator()</a:t>
            </a:r>
          </a:p>
        </p:txBody>
      </p:sp>
    </p:spTree>
  </p:cSld>
  <p:clrMapOvr>
    <a:masterClrMapping/>
  </p:clrMapOvr>
  <p:transition xmlns:p14="http://schemas.microsoft.com/office/powerpoint/2010/main" spd="med" advClick="1" p14:dur="1000"/>
</p:sld>
</file>

<file path=ppt/slides/slide8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7" name="Shape 1407"/>
          <p:cNvSpPr/>
          <p:nvPr>
            <p:ph type="title"/>
          </p:nvPr>
        </p:nvSpPr>
        <p:spPr>
          <a:prstGeom prst="rect">
            <a:avLst/>
          </a:prstGeom>
        </p:spPr>
        <p:txBody>
          <a:bodyPr/>
          <a:lstStyle/>
          <a:p>
            <a:pPr/>
            <a:r>
              <a:t>java.lang.Iterable</a:t>
            </a:r>
          </a:p>
        </p:txBody>
      </p:sp>
      <p:sp>
        <p:nvSpPr>
          <p:cNvPr id="1408" name="Shape 1408"/>
          <p:cNvSpPr/>
          <p:nvPr>
            <p:ph type="body" idx="1"/>
          </p:nvPr>
        </p:nvSpPr>
        <p:spPr>
          <a:prstGeom prst="rect">
            <a:avLst/>
          </a:prstGeom>
        </p:spPr>
        <p:txBody>
          <a:bodyPr/>
          <a:lstStyle/>
          <a:p>
            <a:pPr/>
            <a:r>
              <a:t>Iterator&lt;T&gt; iterator()</a:t>
            </a:r>
          </a:p>
        </p:txBody>
      </p:sp>
    </p:spTree>
  </p:cSld>
  <p:clrMapOvr>
    <a:masterClrMapping/>
  </p:clrMapOvr>
  <p:transition xmlns:p14="http://schemas.microsoft.com/office/powerpoint/2010/main" spd="med" advClick="1" p14:dur="1000"/>
</p:sld>
</file>

<file path=ppt/slides/slide8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2" name="Shape 1412"/>
          <p:cNvSpPr/>
          <p:nvPr>
            <p:ph type="title"/>
          </p:nvPr>
        </p:nvSpPr>
        <p:spPr>
          <a:prstGeom prst="rect">
            <a:avLst/>
          </a:prstGeom>
        </p:spPr>
        <p:txBody>
          <a:bodyPr/>
          <a:lstStyle/>
          <a:p>
            <a:pPr/>
            <a:r>
              <a:t>java.lang.Iterable</a:t>
            </a:r>
          </a:p>
        </p:txBody>
      </p:sp>
      <p:sp>
        <p:nvSpPr>
          <p:cNvPr id="1413" name="Shape 1413"/>
          <p:cNvSpPr/>
          <p:nvPr>
            <p:ph type="body" idx="1"/>
          </p:nvPr>
        </p:nvSpPr>
        <p:spPr>
          <a:prstGeom prst="rect">
            <a:avLst/>
          </a:prstGeom>
        </p:spPr>
        <p:txBody>
          <a:bodyPr/>
          <a:lstStyle/>
          <a:p>
            <a:pPr/>
            <a:r>
              <a:t>Iterator&lt;T&gt; iterator()</a:t>
            </a:r>
          </a:p>
        </p:txBody>
      </p:sp>
    </p:spTree>
  </p:cSld>
  <p:clrMapOvr>
    <a:masterClrMapping/>
  </p:clrMapOvr>
  <p:transition xmlns:p14="http://schemas.microsoft.com/office/powerpoint/2010/main" spd="med" advClick="1" p14:dur="1000"/>
</p:sld>
</file>

<file path=ppt/slides/slide8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7" name="Shape 1417"/>
          <p:cNvSpPr/>
          <p:nvPr>
            <p:ph type="title"/>
          </p:nvPr>
        </p:nvSpPr>
        <p:spPr>
          <a:prstGeom prst="rect">
            <a:avLst/>
          </a:prstGeom>
        </p:spPr>
        <p:txBody>
          <a:bodyPr/>
          <a:lstStyle/>
          <a:p>
            <a:pPr/>
            <a:r>
              <a:t>java.lang.Iterable</a:t>
            </a:r>
          </a:p>
        </p:txBody>
      </p:sp>
      <p:sp>
        <p:nvSpPr>
          <p:cNvPr id="1418" name="Shape 1418"/>
          <p:cNvSpPr/>
          <p:nvPr>
            <p:ph type="body" idx="1"/>
          </p:nvPr>
        </p:nvSpPr>
        <p:spPr>
          <a:prstGeom prst="rect">
            <a:avLst/>
          </a:prstGeom>
        </p:spPr>
        <p:txBody>
          <a:bodyPr/>
          <a:lstStyle/>
          <a:p>
            <a:pPr/>
            <a:r>
              <a:t>Iterator&lt;T&gt; iterator()</a:t>
            </a:r>
          </a:p>
        </p:txBody>
      </p:sp>
    </p:spTree>
  </p:cSld>
  <p:clrMapOvr>
    <a:masterClrMapping/>
  </p:clrMapOvr>
  <p:transition xmlns:p14="http://schemas.microsoft.com/office/powerpoint/2010/main" spd="med" advClick="1" p14:dur="1000"/>
</p:sld>
</file>

<file path=ppt/slides/slide8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2" name="Shape 1422"/>
          <p:cNvSpPr/>
          <p:nvPr>
            <p:ph type="title"/>
          </p:nvPr>
        </p:nvSpPr>
        <p:spPr>
          <a:prstGeom prst="rect">
            <a:avLst/>
          </a:prstGeom>
        </p:spPr>
        <p:txBody>
          <a:bodyPr/>
          <a:lstStyle/>
          <a:p>
            <a:pPr/>
            <a:r>
              <a:t>java.lang.Comparable</a:t>
            </a:r>
          </a:p>
        </p:txBody>
      </p:sp>
      <p:sp>
        <p:nvSpPr>
          <p:cNvPr id="1423" name="Shape 1423"/>
          <p:cNvSpPr/>
          <p:nvPr>
            <p:ph type="body" idx="1"/>
          </p:nvPr>
        </p:nvSpPr>
        <p:spPr>
          <a:xfrm>
            <a:off x="1676400" y="3238500"/>
            <a:ext cx="21005800" cy="9207500"/>
          </a:xfrm>
          <a:prstGeom prst="rect">
            <a:avLst/>
          </a:prstGeom>
        </p:spPr>
        <p:txBody>
          <a:bodyPr/>
          <a:lstStyle/>
          <a:p>
            <a:pPr/>
          </a:p>
          <a:p>
            <a:pPr marL="0" indent="0">
              <a:buSzTx/>
              <a:buNone/>
            </a:pPr>
            <a:r>
              <a:t>int compareTo(T o)</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title"/>
          </p:nvPr>
        </p:nvSpPr>
        <p:spPr>
          <a:prstGeom prst="rect">
            <a:avLst/>
          </a:prstGeom>
        </p:spPr>
        <p:txBody>
          <a:bodyPr/>
          <a:lstStyle>
            <a:lvl1pPr defTabSz="660400">
              <a:defRPr sz="8960"/>
            </a:lvl1pPr>
          </a:lstStyle>
          <a:p>
            <a:pPr/>
            <a:r>
              <a:t>What is the Java Collections Framework?</a:t>
            </a:r>
          </a:p>
        </p:txBody>
      </p:sp>
      <p:sp>
        <p:nvSpPr>
          <p:cNvPr id="168" name="Shape 168"/>
          <p:cNvSpPr/>
          <p:nvPr>
            <p:ph type="body" idx="1"/>
          </p:nvPr>
        </p:nvSpPr>
        <p:spPr>
          <a:prstGeom prst="rect">
            <a:avLst/>
          </a:prstGeom>
        </p:spPr>
        <p:txBody>
          <a:bodyPr anchor="t"/>
          <a:lstStyle>
            <a:lvl1pPr marL="0" indent="0" defTabSz="457200">
              <a:lnSpc>
                <a:spcPts val="7800"/>
              </a:lnSpc>
              <a:spcBef>
                <a:spcPts val="0"/>
              </a:spcBef>
              <a:buSzTx/>
              <a:buNone/>
            </a:lvl1pPr>
          </a:lstStyle>
          <a:p>
            <a:pPr/>
            <a:r>
              <a:t> A toolbox of generic interfaces and classes</a:t>
            </a:r>
          </a:p>
        </p:txBody>
      </p:sp>
    </p:spTree>
  </p:cSld>
  <p:clrMapOvr>
    <a:masterClrMapping/>
  </p:clrMapOvr>
  <p:transition xmlns:p14="http://schemas.microsoft.com/office/powerpoint/2010/main" spd="med" advClick="1" p14:dur="1000"/>
</p:sld>
</file>

<file path=ppt/slides/slide9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7" name="Shape 1427"/>
          <p:cNvSpPr/>
          <p:nvPr>
            <p:ph type="title"/>
          </p:nvPr>
        </p:nvSpPr>
        <p:spPr>
          <a:prstGeom prst="rect">
            <a:avLst/>
          </a:prstGeom>
        </p:spPr>
        <p:txBody>
          <a:bodyPr/>
          <a:lstStyle/>
          <a:p>
            <a:pPr/>
            <a:r>
              <a:t>java.lang.Comparable</a:t>
            </a:r>
          </a:p>
        </p:txBody>
      </p:sp>
      <p:sp>
        <p:nvSpPr>
          <p:cNvPr id="1428" name="Shape 1428"/>
          <p:cNvSpPr/>
          <p:nvPr>
            <p:ph type="body" idx="1"/>
          </p:nvPr>
        </p:nvSpPr>
        <p:spPr>
          <a:xfrm>
            <a:off x="1676400" y="3238500"/>
            <a:ext cx="21005800" cy="9207500"/>
          </a:xfrm>
          <a:prstGeom prst="rect">
            <a:avLst/>
          </a:prstGeom>
        </p:spPr>
        <p:txBody>
          <a:bodyPr/>
          <a:lstStyle/>
          <a:p>
            <a:pPr/>
          </a:p>
          <a:p>
            <a:pPr marL="0" indent="0">
              <a:buSzTx/>
              <a:buNone/>
            </a:pPr>
            <a:r>
              <a:t>int compareTo(T o)</a:t>
            </a:r>
          </a:p>
        </p:txBody>
      </p:sp>
    </p:spTree>
  </p:cSld>
  <p:clrMapOvr>
    <a:masterClrMapping/>
  </p:clrMapOvr>
  <p:transition xmlns:p14="http://schemas.microsoft.com/office/powerpoint/2010/main" spd="med" advClick="1" p14:dur="1000"/>
</p:sld>
</file>

<file path=ppt/slides/slide9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2" name="Shape 1432"/>
          <p:cNvSpPr/>
          <p:nvPr>
            <p:ph type="title"/>
          </p:nvPr>
        </p:nvSpPr>
        <p:spPr>
          <a:prstGeom prst="rect">
            <a:avLst/>
          </a:prstGeom>
        </p:spPr>
        <p:txBody>
          <a:bodyPr/>
          <a:lstStyle/>
          <a:p>
            <a:pPr/>
            <a:r>
              <a:t>java.lang.Comparable</a:t>
            </a:r>
          </a:p>
        </p:txBody>
      </p:sp>
      <p:sp>
        <p:nvSpPr>
          <p:cNvPr id="1433" name="Shape 1433"/>
          <p:cNvSpPr/>
          <p:nvPr>
            <p:ph type="body" idx="1"/>
          </p:nvPr>
        </p:nvSpPr>
        <p:spPr>
          <a:xfrm>
            <a:off x="1676400" y="3238500"/>
            <a:ext cx="21005800" cy="9207500"/>
          </a:xfrm>
          <a:prstGeom prst="rect">
            <a:avLst/>
          </a:prstGeom>
        </p:spPr>
        <p:txBody>
          <a:bodyPr/>
          <a:lstStyle/>
          <a:p>
            <a:pPr/>
          </a:p>
          <a:p>
            <a:pPr marL="0" indent="0">
              <a:buSzTx/>
              <a:buNone/>
            </a:pPr>
            <a:r>
              <a:t>int compareTo(T o)</a:t>
            </a:r>
          </a:p>
        </p:txBody>
      </p:sp>
    </p:spTree>
  </p:cSld>
  <p:clrMapOvr>
    <a:masterClrMapping/>
  </p:clrMapOvr>
  <p:transition xmlns:p14="http://schemas.microsoft.com/office/powerpoint/2010/main" spd="med" advClick="1" p14:dur="1000"/>
</p:sld>
</file>

<file path=ppt/slides/slide9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7" name="Shape 1437"/>
          <p:cNvSpPr/>
          <p:nvPr>
            <p:ph type="title"/>
          </p:nvPr>
        </p:nvSpPr>
        <p:spPr>
          <a:prstGeom prst="rect">
            <a:avLst/>
          </a:prstGeom>
        </p:spPr>
        <p:txBody>
          <a:bodyPr/>
          <a:lstStyle/>
          <a:p>
            <a:pPr/>
            <a:r>
              <a:t>java.lang.Comparable</a:t>
            </a:r>
          </a:p>
        </p:txBody>
      </p:sp>
      <p:sp>
        <p:nvSpPr>
          <p:cNvPr id="1438" name="Shape 1438"/>
          <p:cNvSpPr/>
          <p:nvPr>
            <p:ph type="body" idx="1"/>
          </p:nvPr>
        </p:nvSpPr>
        <p:spPr>
          <a:xfrm>
            <a:off x="1676400" y="3238500"/>
            <a:ext cx="21005800" cy="9207500"/>
          </a:xfrm>
          <a:prstGeom prst="rect">
            <a:avLst/>
          </a:prstGeom>
        </p:spPr>
        <p:txBody>
          <a:bodyPr/>
          <a:lstStyle/>
          <a:p>
            <a:pPr/>
          </a:p>
          <a:p>
            <a:pPr marL="0" indent="0">
              <a:buSzTx/>
              <a:buNone/>
            </a:pPr>
            <a:r>
              <a:t>int compareTo(T o)</a:t>
            </a:r>
          </a:p>
        </p:txBody>
      </p:sp>
    </p:spTree>
  </p:cSld>
  <p:clrMapOvr>
    <a:masterClrMapping/>
  </p:clrMapOvr>
  <p:transition xmlns:p14="http://schemas.microsoft.com/office/powerpoint/2010/main" spd="med" advClick="1" p14:dur="1000"/>
</p:sld>
</file>

<file path=ppt/slides/slide9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2" name="Shape 1442"/>
          <p:cNvSpPr/>
          <p:nvPr>
            <p:ph type="title"/>
          </p:nvPr>
        </p:nvSpPr>
        <p:spPr>
          <a:prstGeom prst="rect">
            <a:avLst/>
          </a:prstGeom>
        </p:spPr>
        <p:txBody>
          <a:bodyPr/>
          <a:lstStyle/>
          <a:p>
            <a:pPr/>
            <a:r>
              <a:t>java.lang.Comparable</a:t>
            </a:r>
          </a:p>
        </p:txBody>
      </p:sp>
      <p:sp>
        <p:nvSpPr>
          <p:cNvPr id="1443" name="Shape 1443"/>
          <p:cNvSpPr/>
          <p:nvPr>
            <p:ph type="body" idx="1"/>
          </p:nvPr>
        </p:nvSpPr>
        <p:spPr>
          <a:xfrm>
            <a:off x="1676400" y="3238500"/>
            <a:ext cx="21005800" cy="9207500"/>
          </a:xfrm>
          <a:prstGeom prst="rect">
            <a:avLst/>
          </a:prstGeom>
        </p:spPr>
        <p:txBody>
          <a:bodyPr/>
          <a:lstStyle/>
          <a:p>
            <a:pPr/>
          </a:p>
          <a:p>
            <a:pPr marL="0" indent="0">
              <a:buSzTx/>
              <a:buNone/>
            </a:pPr>
            <a:r>
              <a:t>Return a negative integer if the object is less than the given method argument, zero if the object is equal to the given method argument and a positive integer if the object is greater than the given method argument.</a:t>
            </a:r>
          </a:p>
        </p:txBody>
      </p:sp>
    </p:spTree>
  </p:cSld>
  <p:clrMapOvr>
    <a:masterClrMapping/>
  </p:clrMapOvr>
  <p:transition xmlns:p14="http://schemas.microsoft.com/office/powerpoint/2010/main" spd="med" advClick="1" p14:dur="1000"/>
</p:sld>
</file>

<file path=ppt/slides/slide9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7" name="Shape 1447"/>
          <p:cNvSpPr/>
          <p:nvPr>
            <p:ph type="title"/>
          </p:nvPr>
        </p:nvSpPr>
        <p:spPr>
          <a:prstGeom prst="rect">
            <a:avLst/>
          </a:prstGeom>
        </p:spPr>
        <p:txBody>
          <a:bodyPr/>
          <a:lstStyle/>
          <a:p>
            <a:pPr/>
            <a:r>
              <a:t>java.lang.Comparable</a:t>
            </a:r>
          </a:p>
        </p:txBody>
      </p:sp>
      <p:sp>
        <p:nvSpPr>
          <p:cNvPr id="1448" name="Shape 1448"/>
          <p:cNvSpPr/>
          <p:nvPr>
            <p:ph type="body" idx="1"/>
          </p:nvPr>
        </p:nvSpPr>
        <p:spPr>
          <a:xfrm>
            <a:off x="1676400" y="3238500"/>
            <a:ext cx="21005800" cy="9207500"/>
          </a:xfrm>
          <a:prstGeom prst="rect">
            <a:avLst/>
          </a:prstGeom>
        </p:spPr>
        <p:txBody>
          <a:bodyPr/>
          <a:lstStyle/>
          <a:p>
            <a:pPr/>
          </a:p>
          <a:p>
            <a:pPr marL="0" indent="0">
              <a:buSzTx/>
              <a:buNone/>
            </a:pPr>
            <a:r>
              <a:t>Return a negative integer if the object is less than the given method argument, zero if the object is equal to the given method argument and a positive integer if the object is greater than the given method argument.</a:t>
            </a:r>
          </a:p>
        </p:txBody>
      </p:sp>
    </p:spTree>
  </p:cSld>
  <p:clrMapOvr>
    <a:masterClrMapping/>
  </p:clrMapOvr>
  <p:transition xmlns:p14="http://schemas.microsoft.com/office/powerpoint/2010/main" spd="med" advClick="1" p14:dur="1000"/>
</p:sld>
</file>

<file path=ppt/slides/slide9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2" name="Shape 1452"/>
          <p:cNvSpPr/>
          <p:nvPr>
            <p:ph type="title"/>
          </p:nvPr>
        </p:nvSpPr>
        <p:spPr>
          <a:prstGeom prst="rect">
            <a:avLst/>
          </a:prstGeom>
        </p:spPr>
        <p:txBody>
          <a:bodyPr/>
          <a:lstStyle/>
          <a:p>
            <a:pPr/>
            <a:r>
              <a:t>java.lang.Comparable</a:t>
            </a:r>
          </a:p>
        </p:txBody>
      </p:sp>
      <p:sp>
        <p:nvSpPr>
          <p:cNvPr id="1453" name="Shape 1453"/>
          <p:cNvSpPr/>
          <p:nvPr>
            <p:ph type="body" idx="1"/>
          </p:nvPr>
        </p:nvSpPr>
        <p:spPr>
          <a:xfrm>
            <a:off x="1676400" y="3238500"/>
            <a:ext cx="21005800" cy="9207500"/>
          </a:xfrm>
          <a:prstGeom prst="rect">
            <a:avLst/>
          </a:prstGeom>
        </p:spPr>
        <p:txBody>
          <a:bodyPr/>
          <a:lstStyle/>
          <a:p>
            <a:pPr/>
          </a:p>
          <a:p>
            <a:pPr marL="0" indent="0">
              <a:buSzTx/>
              <a:buNone/>
            </a:pPr>
            <a:r>
              <a:t>Return a negative integer if the object is less than the given method argument, zero if the object is equal to the given method argument and a positive integer if the object is greater than the given method argument.</a:t>
            </a:r>
          </a:p>
        </p:txBody>
      </p:sp>
    </p:spTree>
  </p:cSld>
  <p:clrMapOvr>
    <a:masterClrMapping/>
  </p:clrMapOvr>
  <p:transition xmlns:p14="http://schemas.microsoft.com/office/powerpoint/2010/main" spd="med" advClick="1" p14:dur="1000"/>
</p:sld>
</file>

<file path=ppt/slides/slide9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7" name="Shape 1457"/>
          <p:cNvSpPr/>
          <p:nvPr>
            <p:ph type="title"/>
          </p:nvPr>
        </p:nvSpPr>
        <p:spPr>
          <a:prstGeom prst="rect">
            <a:avLst/>
          </a:prstGeom>
        </p:spPr>
        <p:txBody>
          <a:bodyPr/>
          <a:lstStyle/>
          <a:p>
            <a:pPr/>
            <a:r>
              <a:t>java.lang.Comparable</a:t>
            </a:r>
          </a:p>
        </p:txBody>
      </p:sp>
      <p:sp>
        <p:nvSpPr>
          <p:cNvPr id="1458" name="Shape 1458"/>
          <p:cNvSpPr/>
          <p:nvPr>
            <p:ph type="body" idx="1"/>
          </p:nvPr>
        </p:nvSpPr>
        <p:spPr>
          <a:xfrm>
            <a:off x="1676400" y="3238500"/>
            <a:ext cx="21005800" cy="9207500"/>
          </a:xfrm>
          <a:prstGeom prst="rect">
            <a:avLst/>
          </a:prstGeom>
        </p:spPr>
        <p:txBody>
          <a:bodyPr/>
          <a:lstStyle/>
          <a:p>
            <a:pPr/>
          </a:p>
          <a:p>
            <a:pPr marL="0" indent="0">
              <a:buSzTx/>
              <a:buNone/>
            </a:pPr>
            <a:r>
              <a:t>Return a negative integer if the object is less than the given method argument, zero if the object is equal to the given method argument and a positive integer if the object is greater than the given method argument.</a:t>
            </a:r>
          </a:p>
        </p:txBody>
      </p:sp>
    </p:spTree>
  </p:cSld>
  <p:clrMapOvr>
    <a:masterClrMapping/>
  </p:clrMapOvr>
  <p:transition xmlns:p14="http://schemas.microsoft.com/office/powerpoint/2010/main" spd="med" advClick="1" p14:dur="1000"/>
</p:sld>
</file>

<file path=ppt/slides/slide9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2" name="Shape 1462"/>
          <p:cNvSpPr/>
          <p:nvPr>
            <p:ph type="title"/>
          </p:nvPr>
        </p:nvSpPr>
        <p:spPr>
          <a:prstGeom prst="rect">
            <a:avLst/>
          </a:prstGeom>
        </p:spPr>
        <p:txBody>
          <a:bodyPr/>
          <a:lstStyle/>
          <a:p>
            <a:pPr/>
            <a:r>
              <a:t>java.util.Comparator</a:t>
            </a:r>
          </a:p>
        </p:txBody>
      </p:sp>
      <p:sp>
        <p:nvSpPr>
          <p:cNvPr id="1463" name="Shape 1463"/>
          <p:cNvSpPr/>
          <p:nvPr>
            <p:ph type="body" idx="1"/>
          </p:nvPr>
        </p:nvSpPr>
        <p:spPr>
          <a:xfrm>
            <a:off x="1676400" y="3238500"/>
            <a:ext cx="21005800" cy="9207500"/>
          </a:xfrm>
          <a:prstGeom prst="rect">
            <a:avLst/>
          </a:prstGeom>
        </p:spPr>
        <p:txBody>
          <a:bodyPr/>
          <a:lstStyle/>
          <a:p>
            <a:pPr/>
          </a:p>
          <a:p>
            <a:pPr marL="0" indent="0">
              <a:buSzTx/>
              <a:buNone/>
            </a:pPr>
            <a:r>
              <a:t>int compare(T o1, T o2)</a:t>
            </a:r>
          </a:p>
        </p:txBody>
      </p:sp>
    </p:spTree>
  </p:cSld>
  <p:clrMapOvr>
    <a:masterClrMapping/>
  </p:clrMapOvr>
  <p:transition xmlns:p14="http://schemas.microsoft.com/office/powerpoint/2010/main" spd="med" advClick="1" p14:dur="1000"/>
</p:sld>
</file>

<file path=ppt/slides/slide9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7" name="Shape 1467"/>
          <p:cNvSpPr/>
          <p:nvPr>
            <p:ph type="title"/>
          </p:nvPr>
        </p:nvSpPr>
        <p:spPr>
          <a:prstGeom prst="rect">
            <a:avLst/>
          </a:prstGeom>
        </p:spPr>
        <p:txBody>
          <a:bodyPr/>
          <a:lstStyle/>
          <a:p>
            <a:pPr/>
            <a:r>
              <a:t>java.util.Comparator</a:t>
            </a:r>
          </a:p>
        </p:txBody>
      </p:sp>
      <p:sp>
        <p:nvSpPr>
          <p:cNvPr id="1468" name="Shape 1468"/>
          <p:cNvSpPr/>
          <p:nvPr>
            <p:ph type="body" idx="1"/>
          </p:nvPr>
        </p:nvSpPr>
        <p:spPr>
          <a:xfrm>
            <a:off x="1676400" y="3238500"/>
            <a:ext cx="21005800" cy="9207500"/>
          </a:xfrm>
          <a:prstGeom prst="rect">
            <a:avLst/>
          </a:prstGeom>
        </p:spPr>
        <p:txBody>
          <a:bodyPr/>
          <a:lstStyle/>
          <a:p>
            <a:pPr/>
          </a:p>
          <a:p>
            <a:pPr marL="0" indent="0">
              <a:buSzTx/>
              <a:buNone/>
            </a:pPr>
            <a:r>
              <a:t>int compare(T o1, T o2)</a:t>
            </a:r>
          </a:p>
        </p:txBody>
      </p:sp>
    </p:spTree>
  </p:cSld>
  <p:clrMapOvr>
    <a:masterClrMapping/>
  </p:clrMapOvr>
  <p:transition xmlns:p14="http://schemas.microsoft.com/office/powerpoint/2010/main" spd="med" advClick="1" p14:dur="1000"/>
</p:sld>
</file>

<file path=ppt/slides/slide9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2" name="Shape 1472"/>
          <p:cNvSpPr/>
          <p:nvPr>
            <p:ph type="title"/>
          </p:nvPr>
        </p:nvSpPr>
        <p:spPr>
          <a:prstGeom prst="rect">
            <a:avLst/>
          </a:prstGeom>
        </p:spPr>
        <p:txBody>
          <a:bodyPr/>
          <a:lstStyle/>
          <a:p>
            <a:pPr/>
            <a:r>
              <a:t>java.util.Comparator</a:t>
            </a:r>
          </a:p>
        </p:txBody>
      </p:sp>
      <p:sp>
        <p:nvSpPr>
          <p:cNvPr id="1473" name="Shape 1473"/>
          <p:cNvSpPr/>
          <p:nvPr>
            <p:ph type="body" idx="1"/>
          </p:nvPr>
        </p:nvSpPr>
        <p:spPr>
          <a:xfrm>
            <a:off x="1676400" y="3238500"/>
            <a:ext cx="21005800" cy="9207500"/>
          </a:xfrm>
          <a:prstGeom prst="rect">
            <a:avLst/>
          </a:prstGeom>
        </p:spPr>
        <p:txBody>
          <a:bodyPr/>
          <a:lstStyle/>
          <a:p>
            <a:pPr/>
          </a:p>
          <a:p>
            <a:pPr marL="0" indent="0">
              <a:buSzTx/>
              <a:buNone/>
            </a:pPr>
            <a:r>
              <a:t>int compare(T o1, T o2)</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