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</p:sldIdLst>
  <p:sldSz cx="36576000" cy="2286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375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1375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1375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1375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1375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1375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1375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1375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13758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381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Shape 2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00.xml.rels><?xml version="1.0" encoding="UTF-8" standalone="yes"?><Relationships xmlns="http://schemas.openxmlformats.org/package/2006/relationships"><Relationship Id="rId1" Type="http://schemas.openxmlformats.org/officeDocument/2006/relationships/slide" Target="../slides/slide100.xml"/><Relationship Id="rId2" Type="http://schemas.openxmlformats.org/officeDocument/2006/relationships/notesMaster" Target="../notesMasters/notesMaster1.xml"/></Relationships>

</file>

<file path=ppt/notesSlides/_rels/notesSlide101.xml.rels><?xml version="1.0" encoding="UTF-8" standalone="yes"?><Relationships xmlns="http://schemas.openxmlformats.org/package/2006/relationships"><Relationship Id="rId1" Type="http://schemas.openxmlformats.org/officeDocument/2006/relationships/slide" Target="../slides/slide101.xml"/><Relationship Id="rId2" Type="http://schemas.openxmlformats.org/officeDocument/2006/relationships/notesMaster" Target="../notesMasters/notesMaster1.xml"/></Relationships>

</file>

<file path=ppt/notesSlides/_rels/notesSlide102.xml.rels><?xml version="1.0" encoding="UTF-8" standalone="yes"?><Relationships xmlns="http://schemas.openxmlformats.org/package/2006/relationships"><Relationship Id="rId1" Type="http://schemas.openxmlformats.org/officeDocument/2006/relationships/slide" Target="../slides/slide102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6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7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8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9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1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2.xml.rels><?xml version="1.0" encoding="UTF-8" standalone="yes"?>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3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4.xml.rels><?xml version="1.0" encoding="UTF-8" standalone="yes"?>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5.xml.rels><?xml version="1.0" encoding="UTF-8" standalone="yes"?>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6.xml.rels><?xml version="1.0" encoding="UTF-8" standalone="yes"?>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7.xml.rels><?xml version="1.0" encoding="UTF-8" standalone="yes"?>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8.xml.rels><?xml version="1.0" encoding="UTF-8" standalone="yes"?>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9.xml.rels><?xml version="1.0" encoding="UTF-8" standalone="yes"?>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0.xml.rels><?xml version="1.0" encoding="UTF-8" standalone="yes"?>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31.xml.rels><?xml version="1.0" encoding="UTF-8" standalone="yes"?>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32.xml.rels><?xml version="1.0" encoding="UTF-8" standalone="yes"?>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33.xml.rels><?xml version="1.0" encoding="UTF-8" standalone="yes"?>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34.xml.rels><?xml version="1.0" encoding="UTF-8" standalone="yes"?>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35.xml.rels><?xml version="1.0" encoding="UTF-8" standalone="yes"?>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36.xml.rels><?xml version="1.0" encoding="UTF-8" standalone="yes"?>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37.xml.rels><?xml version="1.0" encoding="UTF-8" standalone="yes"?>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38.xml.rels><?xml version="1.0" encoding="UTF-8" standalone="yes"?>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39.xml.rels><?xml version="1.0" encoding="UTF-8" standalone="yes"?>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0.xml.rels><?xml version="1.0" encoding="UTF-8" standalone="yes"?>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41.xml.rels><?xml version="1.0" encoding="UTF-8" standalone="yes"?>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
</file>

<file path=ppt/notesSlides/_rels/notesSlide42.xml.rels><?xml version="1.0" encoding="UTF-8" standalone="yes"?>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
</file>

<file path=ppt/notesSlides/_rels/notesSlide43.xml.rels><?xml version="1.0" encoding="UTF-8" standalone="yes"?>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
</file>

<file path=ppt/notesSlides/_rels/notesSlide44.xml.rels><?xml version="1.0" encoding="UTF-8" standalone="yes"?>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
</file>

<file path=ppt/notesSlides/_rels/notesSlide45.xml.rels><?xml version="1.0" encoding="UTF-8" standalone="yes"?>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</Relationships>

</file>

<file path=ppt/notesSlides/_rels/notesSlide46.xml.rels><?xml version="1.0" encoding="UTF-8" standalone="yes"?>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
</file>

<file path=ppt/notesSlides/_rels/notesSlide47.xml.rels><?xml version="1.0" encoding="UTF-8" standalone="yes"?>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</Relationships>

</file>

<file path=ppt/notesSlides/_rels/notesSlide48.xml.rels><?xml version="1.0" encoding="UTF-8" standalone="yes"?>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</Relationships>

</file>

<file path=ppt/notesSlides/_rels/notesSlide49.xml.rels><?xml version="1.0" encoding="UTF-8" standalone="yes"?>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0.xml.rels><?xml version="1.0" encoding="UTF-8" standalone="yes"?>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</Relationships>

</file>

<file path=ppt/notesSlides/_rels/notesSlide51.xml.rels><?xml version="1.0" encoding="UTF-8" standalone="yes"?>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</Relationships>

</file>

<file path=ppt/notesSlides/_rels/notesSlide52.xml.rels><?xml version="1.0" encoding="UTF-8" standalone="yes"?>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</Relationships>

</file>

<file path=ppt/notesSlides/_rels/notesSlide53.xml.rels><?xml version="1.0" encoding="UTF-8" standalone="yes"?>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</Relationships>

</file>

<file path=ppt/notesSlides/_rels/notesSlide54.xml.rels><?xml version="1.0" encoding="UTF-8" standalone="yes"?>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</Relationships>

</file>

<file path=ppt/notesSlides/_rels/notesSlide55.xml.rels><?xml version="1.0" encoding="UTF-8" standalone="yes"?>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</Relationships>

</file>

<file path=ppt/notesSlides/_rels/notesSlide56.xml.rels><?xml version="1.0" encoding="UTF-8" standalone="yes"?>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</Relationships>

</file>

<file path=ppt/notesSlides/_rels/notesSlide57.xml.rels><?xml version="1.0" encoding="UTF-8" standalone="yes"?>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</Relationships>

</file>

<file path=ppt/notesSlides/_rels/notesSlide58.xml.rels><?xml version="1.0" encoding="UTF-8" standalone="yes"?>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</Relationships>

</file>

<file path=ppt/notesSlides/_rels/notesSlide59.xml.rels><?xml version="1.0" encoding="UTF-8" standalone="yes"?>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0.xml.rels><?xml version="1.0" encoding="UTF-8" standalone="yes"?>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</Relationships>

</file>

<file path=ppt/notesSlides/_rels/notesSlide61.xml.rels><?xml version="1.0" encoding="UTF-8" standalone="yes"?>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</Relationships>

</file>

<file path=ppt/notesSlides/_rels/notesSlide62.xml.rels><?xml version="1.0" encoding="UTF-8" standalone="yes"?>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</Relationships>

</file>

<file path=ppt/notesSlides/_rels/notesSlide63.xml.rels><?xml version="1.0" encoding="UTF-8" standalone="yes"?>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</Relationships>

</file>

<file path=ppt/notesSlides/_rels/notesSlide64.xml.rels><?xml version="1.0" encoding="UTF-8" standalone="yes"?>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</Relationships>

</file>

<file path=ppt/notesSlides/_rels/notesSlide65.xml.rels><?xml version="1.0" encoding="UTF-8" standalone="yes"?>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</Relationships>

</file>

<file path=ppt/notesSlides/_rels/notesSlide66.xml.rels><?xml version="1.0" encoding="UTF-8" standalone="yes"?>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</Relationships>

</file>

<file path=ppt/notesSlides/_rels/notesSlide67.xml.rels><?xml version="1.0" encoding="UTF-8" standalone="yes"?>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</Relationships>

</file>

<file path=ppt/notesSlides/_rels/notesSlide68.xml.rels><?xml version="1.0" encoding="UTF-8" standalone="yes"?>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</Relationships>

</file>

<file path=ppt/notesSlides/_rels/notesSlide69.xml.rels><?xml version="1.0" encoding="UTF-8" standalone="yes"?>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0.xml.rels><?xml version="1.0" encoding="UTF-8" standalone="yes"?>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</Relationships>

</file>

<file path=ppt/notesSlides/_rels/notesSlide71.xml.rels><?xml version="1.0" encoding="UTF-8" standalone="yes"?>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</Relationships>

</file>

<file path=ppt/notesSlides/_rels/notesSlide72.xml.rels><?xml version="1.0" encoding="UTF-8" standalone="yes"?>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</Relationships>

</file>

<file path=ppt/notesSlides/_rels/notesSlide73.xml.rels><?xml version="1.0" encoding="UTF-8" standalone="yes"?>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</Relationships>

</file>

<file path=ppt/notesSlides/_rels/notesSlide74.xml.rels><?xml version="1.0" encoding="UTF-8" standalone="yes"?>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</Relationships>

</file>

<file path=ppt/notesSlides/_rels/notesSlide75.xml.rels><?xml version="1.0" encoding="UTF-8" standalone="yes"?><Relationships xmlns="http://schemas.openxmlformats.org/package/2006/relationships"><Relationship Id="rId1" Type="http://schemas.openxmlformats.org/officeDocument/2006/relationships/slide" Target="../slides/slide75.xml"/><Relationship Id="rId2" Type="http://schemas.openxmlformats.org/officeDocument/2006/relationships/notesMaster" Target="../notesMasters/notesMaster1.xml"/></Relationships>

</file>

<file path=ppt/notesSlides/_rels/notesSlide76.xml.rels><?xml version="1.0" encoding="UTF-8" standalone="yes"?><Relationships xmlns="http://schemas.openxmlformats.org/package/2006/relationships"><Relationship Id="rId1" Type="http://schemas.openxmlformats.org/officeDocument/2006/relationships/slide" Target="../slides/slide76.xml"/><Relationship Id="rId2" Type="http://schemas.openxmlformats.org/officeDocument/2006/relationships/notesMaster" Target="../notesMasters/notesMaster1.xml"/></Relationships>

</file>

<file path=ppt/notesSlides/_rels/notesSlide77.xml.rels><?xml version="1.0" encoding="UTF-8" standalone="yes"?><Relationships xmlns="http://schemas.openxmlformats.org/package/2006/relationships"><Relationship Id="rId1" Type="http://schemas.openxmlformats.org/officeDocument/2006/relationships/slide" Target="../slides/slide77.xml"/><Relationship Id="rId2" Type="http://schemas.openxmlformats.org/officeDocument/2006/relationships/notesMaster" Target="../notesMasters/notesMaster1.xml"/></Relationships>

</file>

<file path=ppt/notesSlides/_rels/notesSlide78.xml.rels><?xml version="1.0" encoding="UTF-8" standalone="yes"?><Relationships xmlns="http://schemas.openxmlformats.org/package/2006/relationships"><Relationship Id="rId1" Type="http://schemas.openxmlformats.org/officeDocument/2006/relationships/slide" Target="../slides/slide78.xml"/><Relationship Id="rId2" Type="http://schemas.openxmlformats.org/officeDocument/2006/relationships/notesMaster" Target="../notesMasters/notesMaster1.xml"/></Relationships>

</file>

<file path=ppt/notesSlides/_rels/notesSlide79.xml.rels><?xml version="1.0" encoding="UTF-8" standalone="yes"?><Relationships xmlns="http://schemas.openxmlformats.org/package/2006/relationships"><Relationship Id="rId1" Type="http://schemas.openxmlformats.org/officeDocument/2006/relationships/slide" Target="../slides/slide79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0.xml.rels><?xml version="1.0" encoding="UTF-8" standalone="yes"?><Relationships xmlns="http://schemas.openxmlformats.org/package/2006/relationships"><Relationship Id="rId1" Type="http://schemas.openxmlformats.org/officeDocument/2006/relationships/slide" Target="../slides/slide80.xml"/><Relationship Id="rId2" Type="http://schemas.openxmlformats.org/officeDocument/2006/relationships/notesMaster" Target="../notesMasters/notesMaster1.xml"/></Relationships>

</file>

<file path=ppt/notesSlides/_rels/notesSlide81.xml.rels><?xml version="1.0" encoding="UTF-8" standalone="yes"?><Relationships xmlns="http://schemas.openxmlformats.org/package/2006/relationships"><Relationship Id="rId1" Type="http://schemas.openxmlformats.org/officeDocument/2006/relationships/slide" Target="../slides/slide81.xml"/><Relationship Id="rId2" Type="http://schemas.openxmlformats.org/officeDocument/2006/relationships/notesMaster" Target="../notesMasters/notesMaster1.xml"/></Relationships>

</file>

<file path=ppt/notesSlides/_rels/notesSlide82.xml.rels><?xml version="1.0" encoding="UTF-8" standalone="yes"?><Relationships xmlns="http://schemas.openxmlformats.org/package/2006/relationships"><Relationship Id="rId1" Type="http://schemas.openxmlformats.org/officeDocument/2006/relationships/slide" Target="../slides/slide82.xml"/><Relationship Id="rId2" Type="http://schemas.openxmlformats.org/officeDocument/2006/relationships/notesMaster" Target="../notesMasters/notesMaster1.xml"/></Relationships>

</file>

<file path=ppt/notesSlides/_rels/notesSlide83.xml.rels><?xml version="1.0" encoding="UTF-8" standalone="yes"?><Relationships xmlns="http://schemas.openxmlformats.org/package/2006/relationships"><Relationship Id="rId1" Type="http://schemas.openxmlformats.org/officeDocument/2006/relationships/slide" Target="../slides/slide83.xml"/><Relationship Id="rId2" Type="http://schemas.openxmlformats.org/officeDocument/2006/relationships/notesMaster" Target="../notesMasters/notesMaster1.xml"/></Relationships>

</file>

<file path=ppt/notesSlides/_rels/notesSlide84.xml.rels><?xml version="1.0" encoding="UTF-8" standalone="yes"?><Relationships xmlns="http://schemas.openxmlformats.org/package/2006/relationships"><Relationship Id="rId1" Type="http://schemas.openxmlformats.org/officeDocument/2006/relationships/slide" Target="../slides/slide84.xml"/><Relationship Id="rId2" Type="http://schemas.openxmlformats.org/officeDocument/2006/relationships/notesMaster" Target="../notesMasters/notesMaster1.xml"/></Relationships>

</file>

<file path=ppt/notesSlides/_rels/notesSlide85.xml.rels><?xml version="1.0" encoding="UTF-8" standalone="yes"?><Relationships xmlns="http://schemas.openxmlformats.org/package/2006/relationships"><Relationship Id="rId1" Type="http://schemas.openxmlformats.org/officeDocument/2006/relationships/slide" Target="../slides/slide85.xml"/><Relationship Id="rId2" Type="http://schemas.openxmlformats.org/officeDocument/2006/relationships/notesMaster" Target="../notesMasters/notesMaster1.xml"/></Relationships>

</file>

<file path=ppt/notesSlides/_rels/notesSlide86.xml.rels><?xml version="1.0" encoding="UTF-8" standalone="yes"?><Relationships xmlns="http://schemas.openxmlformats.org/package/2006/relationships"><Relationship Id="rId1" Type="http://schemas.openxmlformats.org/officeDocument/2006/relationships/slide" Target="../slides/slide86.xml"/><Relationship Id="rId2" Type="http://schemas.openxmlformats.org/officeDocument/2006/relationships/notesMaster" Target="../notesMasters/notesMaster1.xml"/></Relationships>

</file>

<file path=ppt/notesSlides/_rels/notesSlide87.xml.rels><?xml version="1.0" encoding="UTF-8" standalone="yes"?><Relationships xmlns="http://schemas.openxmlformats.org/package/2006/relationships"><Relationship Id="rId1" Type="http://schemas.openxmlformats.org/officeDocument/2006/relationships/slide" Target="../slides/slide87.xml"/><Relationship Id="rId2" Type="http://schemas.openxmlformats.org/officeDocument/2006/relationships/notesMaster" Target="../notesMasters/notesMaster1.xml"/></Relationships>

</file>

<file path=ppt/notesSlides/_rels/notesSlide88.xml.rels><?xml version="1.0" encoding="UTF-8" standalone="yes"?><Relationships xmlns="http://schemas.openxmlformats.org/package/2006/relationships"><Relationship Id="rId1" Type="http://schemas.openxmlformats.org/officeDocument/2006/relationships/slide" Target="../slides/slide88.xml"/><Relationship Id="rId2" Type="http://schemas.openxmlformats.org/officeDocument/2006/relationships/notesMaster" Target="../notesMasters/notesMaster1.xml"/></Relationships>

</file>

<file path=ppt/notesSlides/_rels/notesSlide89.xml.rels><?xml version="1.0" encoding="UTF-8" standalone="yes"?><Relationships xmlns="http://schemas.openxmlformats.org/package/2006/relationships"><Relationship Id="rId1" Type="http://schemas.openxmlformats.org/officeDocument/2006/relationships/slide" Target="../slides/slide89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0.xml.rels><?xml version="1.0" encoding="UTF-8" standalone="yes"?><Relationships xmlns="http://schemas.openxmlformats.org/package/2006/relationships"><Relationship Id="rId1" Type="http://schemas.openxmlformats.org/officeDocument/2006/relationships/slide" Target="../slides/slide90.xml"/><Relationship Id="rId2" Type="http://schemas.openxmlformats.org/officeDocument/2006/relationships/notesMaster" Target="../notesMasters/notesMaster1.xml"/></Relationships>

</file>

<file path=ppt/notesSlides/_rels/notesSlide91.xml.rels><?xml version="1.0" encoding="UTF-8" standalone="yes"?><Relationships xmlns="http://schemas.openxmlformats.org/package/2006/relationships"><Relationship Id="rId1" Type="http://schemas.openxmlformats.org/officeDocument/2006/relationships/slide" Target="../slides/slide91.xml"/><Relationship Id="rId2" Type="http://schemas.openxmlformats.org/officeDocument/2006/relationships/notesMaster" Target="../notesMasters/notesMaster1.xml"/></Relationships>

</file>

<file path=ppt/notesSlides/_rels/notesSlide92.xml.rels><?xml version="1.0" encoding="UTF-8" standalone="yes"?><Relationships xmlns="http://schemas.openxmlformats.org/package/2006/relationships"><Relationship Id="rId1" Type="http://schemas.openxmlformats.org/officeDocument/2006/relationships/slide" Target="../slides/slide92.xml"/><Relationship Id="rId2" Type="http://schemas.openxmlformats.org/officeDocument/2006/relationships/notesMaster" Target="../notesMasters/notesMaster1.xml"/></Relationships>

</file>

<file path=ppt/notesSlides/_rels/notesSlide93.xml.rels><?xml version="1.0" encoding="UTF-8" standalone="yes"?><Relationships xmlns="http://schemas.openxmlformats.org/package/2006/relationships"><Relationship Id="rId1" Type="http://schemas.openxmlformats.org/officeDocument/2006/relationships/slide" Target="../slides/slide93.xml"/><Relationship Id="rId2" Type="http://schemas.openxmlformats.org/officeDocument/2006/relationships/notesMaster" Target="../notesMasters/notesMaster1.xml"/></Relationships>

</file>

<file path=ppt/notesSlides/_rels/notesSlide94.xml.rels><?xml version="1.0" encoding="UTF-8" standalone="yes"?><Relationships xmlns="http://schemas.openxmlformats.org/package/2006/relationships"><Relationship Id="rId1" Type="http://schemas.openxmlformats.org/officeDocument/2006/relationships/slide" Target="../slides/slide94.xml"/><Relationship Id="rId2" Type="http://schemas.openxmlformats.org/officeDocument/2006/relationships/notesMaster" Target="../notesMasters/notesMaster1.xml"/></Relationships>

</file>

<file path=ppt/notesSlides/_rels/notesSlide95.xml.rels><?xml version="1.0" encoding="UTF-8" standalone="yes"?><Relationships xmlns="http://schemas.openxmlformats.org/package/2006/relationships"><Relationship Id="rId1" Type="http://schemas.openxmlformats.org/officeDocument/2006/relationships/slide" Target="../slides/slide95.xml"/><Relationship Id="rId2" Type="http://schemas.openxmlformats.org/officeDocument/2006/relationships/notesMaster" Target="../notesMasters/notesMaster1.xml"/></Relationships>

</file>

<file path=ppt/notesSlides/_rels/notesSlide96.xml.rels><?xml version="1.0" encoding="UTF-8" standalone="yes"?><Relationships xmlns="http://schemas.openxmlformats.org/package/2006/relationships"><Relationship Id="rId1" Type="http://schemas.openxmlformats.org/officeDocument/2006/relationships/slide" Target="../slides/slide96.xml"/><Relationship Id="rId2" Type="http://schemas.openxmlformats.org/officeDocument/2006/relationships/notesMaster" Target="../notesMasters/notesMaster1.xml"/></Relationships>

</file>

<file path=ppt/notesSlides/_rels/notesSlide97.xml.rels><?xml version="1.0" encoding="UTF-8" standalone="yes"?><Relationships xmlns="http://schemas.openxmlformats.org/package/2006/relationships"><Relationship Id="rId1" Type="http://schemas.openxmlformats.org/officeDocument/2006/relationships/slide" Target="../slides/slide97.xml"/><Relationship Id="rId2" Type="http://schemas.openxmlformats.org/officeDocument/2006/relationships/notesMaster" Target="../notesMasters/notesMaster1.xml"/></Relationships>

</file>

<file path=ppt/notesSlides/_rels/notesSlide98.xml.rels><?xml version="1.0" encoding="UTF-8" standalone="yes"?><Relationships xmlns="http://schemas.openxmlformats.org/package/2006/relationships"><Relationship Id="rId1" Type="http://schemas.openxmlformats.org/officeDocument/2006/relationships/slide" Target="../slides/slide98.xml"/><Relationship Id="rId2" Type="http://schemas.openxmlformats.org/officeDocument/2006/relationships/notesMaster" Target="../notesMasters/notesMaster1.xml"/></Relationships>

</file>

<file path=ppt/notesSlides/_rels/notesSlide99.xml.rels><?xml version="1.0" encoding="UTF-8" standalone="yes"?><Relationships xmlns="http://schemas.openxmlformats.org/package/2006/relationships"><Relationship Id="rId1" Type="http://schemas.openxmlformats.org/officeDocument/2006/relationships/slide" Target="../slides/slide9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hape 2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pPr/>
            <a:r>
              <a:t>Hi, and welcome to my free Java video course. My name is Marcus Biel. In this episode I will talk about the Java interface Comparable. Okay, let’s jump in.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hape 3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The Comparable interface defines just one method - int compareTo. T is a generic type, in our case it will be the type Apple.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80" name="Shape 8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In conclusion, the Comparable interface is one of the most important interfaces in Java.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85" name="Shape 8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For example, it is used by the two utility classes java.util.Arrays and java.util.Collections to sort elements and to search for elements in sorted collections.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90" name="Shape 8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With collections like TreeSet or TreeMap its even easier -</a:t>
            </a:r>
          </a:p>
          <a:p>
            <a:pPr>
              <a:defRPr sz="3200"/>
            </a:pPr>
            <a:r>
              <a:t>they automatically sort their elements which have to implement the Comparable interface.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As a concrete example, you call the compareTo method on one apple, and you give it another apple to compare itself to.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6" name="Shape 3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So in our example the result of the comparison could be…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1" name="Shape 3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..less than…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6" name="Shape 3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…equal to..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1" name="Shape 3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or greater than the other apple.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8" name="Shape 3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But how do we know if one apple is actually less than, equal to, or greater than the other apple?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5" name="Shape 3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If this apple is considered less than the other apple, we have to return an arbitrary negative number;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0" name="Shape 3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-454 for example.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7" name="Shape 3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If both apples are considered equal,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hape 2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Before getting technical, let me clarify the most important question.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Shape 3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we have to return 0.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9" name="Shape 3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Finally, if this apple is considered greater than then the other apple, we have to return an arbitrary positive number -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4" name="Shape 4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42, for example.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3" name="Shape 4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Until now, we have used apples of various sizes to emphasize how one apple might differ from another.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3" name="Shape 4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However, that’s not the whole story.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3" name="Shape 4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There are many OTHER characteristics that could be used to sort Apples. I just used the size for illustrative purposes.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3" name="Shape 4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First, our client must precisely define how he wants the apples to be sorted.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3" name="Shape 4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Does he want the apples sorted by variety?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3" name="Shape 4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And what does “sorted by variety” actually mean?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3" name="Shape 4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For example, we could sort the apples - alphabetically by variety name - or - by the variety unit price.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What is the Comparable interface actually used for?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3" name="Shape 4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Second, our client must clarify what “less than”, “equal to” and “greater than” mean to him.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3" name="Shape 4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As an example, our client might decide to sort by the apple’s color.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3" name="Shape 5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In this case - which color will be first, second and third?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3" name="Shape 5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It’s even possible to sort by multiple characteristics - which we will see in an example later.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8" name="Shape 5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Okay, let’s put all this into practice.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3" name="Shape 5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May I introduce you to Fatty-Farmer, our client.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8" name="Shape 5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As you might have guessed, he wants us to write a program that will sort his apples.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3" name="Shape 5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In the first version, he wants the apples sorted by weight.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9" name="Shape 5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Implementing the sorting logic is quite simple. We can do it with just one line of code.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5" name="Shape 5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Collections.sort will do it it all for us. If - well if we defined how to compare apples beforehand.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Shape 2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Look at these five apples. If we want to sort them, we must put them in a certain order. To establish this order, we have to compare them with each other.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1" name="Shape 5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But one step at a time. Based on the farmer’s requirements, we first have to design an Apple class.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7" name="Shape 5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In our example, every Apple has a variety, a color, and a weight.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3" name="Shape 5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For illustrative purposes - keeping things simple -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9" name="Shape 5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the variety will be represented as a String, the color as an enum and the weight as a primitive int.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4" name="Shape 5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So here is our first version of class Apple.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9" name="Shape 5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Because our program will sort apples, the Apple class needs to implement the Comparable interface, so let’s quickly add that…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4" name="Shape 5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Comparable is a generic interface.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0" name="Shape 5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With Apple in angle brackets, we define that an object of type Apple can be compared to other Apple objects.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5" name="Shape 5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Okay, now it starts to get exciting. We’re now ready to implement our first compareTo method.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0" name="Shape 6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As I said before, in this first version, we will compare apples by weight.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hape 2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To do this, we continuously ask the question: Does this apple come before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5" name="Shape 6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So we add a first if-condition for the case that this weight is less than the other apple’s weight.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0" name="Shape 6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Do you remember what we have to return in this case? Pause the video, and think about it.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5" name="Shape 6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Exactly, a negative number.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0" name="Shape 6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To keep it simple, let’s return -1.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5" name="Shape 6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What do we have to return if both weights are equal? Pause the video, and think about it.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0" name="Shape 6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0. Exactly.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5" name="Shape 6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Now if this weight is not less than or equal to the other weight, then it must be more than the other weight.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0" name="Shape 6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Therefore, we don’t need a third if-statement and can directly return the value that represents “greater than”.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5" name="Shape 6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Do you still remember what we have to return in this case? Pause the video and think about it.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0" name="Shape 6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Exactly. A positive number.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hape 2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…that apple?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5" name="Shape 6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Let’s return “1” to counter the “-1” from the first condition.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0" name="Shape 6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Okay. We have successfully implemented our first compareTo method!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5" name="Shape 6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Hooray! Fireworks! Party time!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0" name="Shape 6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Now let’s take a closer look at our compareTo implementation.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5" name="Shape 6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Can you think of an easier way to do this? Pause the video, and think about it for a moment.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0" name="Shape 6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Well. Do you think we are the first developers comparing two int values with each other?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5" name="Shape 6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Probably not! It’s generally better to reuse existing code, than to reinvent the wheel.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0" name="Shape 6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The best code is the code that was never written.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6" name="Shape 6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So now the idea is to replace this code block, by calling an existing method to do the heavy work for us.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2" name="Shape 7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Something like this, for example.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hape 3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Until the list is sorted.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9" name="Shape 7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However, this not quite the whole story, because weight is not an object, but a primitive int value, which does not provide a compareTo method.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4" name="Shape 7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The primitive int has a corresponding Integer Wrapper type.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9" name="Shape 7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It provides the static method compare, that we can use to compare two primitive int values.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4" name="Shape 7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So this single line of code is equivalent…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9" name="Shape 7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to our previous version.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3" name="Shape 7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There are many classes in the JDK that implement the Comparable interface. For example all Primitive Wrapper classes, as well as String and enum.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8" name="Shape 7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Okay. So Fatty Farmer was very happy with our program.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3" name="Shape 7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Now that he sees what is generally possible, of course he wants “just another little feature”.</a:t>
            </a:r>
          </a:p>
          <a:p>
            <a:pPr>
              <a:defRPr sz="3200"/>
            </a:p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8" name="Shape 7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For version two, Fatty Farmer wants us to sort by multiple characteristics.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3" name="Shape 7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First, he want us to sort the apples by variety.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hape 3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Answering that question is what the Comparable interface does.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8" name="Shape 7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However, when two apples have the same variety, he wants us to sort them by color.</a:t>
            </a:r>
          </a:p>
          <a:p>
            <a:pPr>
              <a:defRPr sz="3200"/>
            </a:p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3" name="Shape 7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Finally, if both variety and color are the same, he wants us to sort the apples by weight.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8" name="Shape 7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But this time we will make use of the compareTo methods provided by String, enum and Integer.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5" name="Shape 7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So as requested by Fatty Farmer, we start by comparing the variety.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2" name="Shape 7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If the result is not zero, it means our apples are not of the same variety and we can leave the method.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9" name="Shape 7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However, if the two apples are of the same variety, we have to compare the apples’ color.</a:t>
            </a:r>
          </a:p>
          <a:p>
            <a:pPr>
              <a:defRPr sz="3200"/>
            </a:pPr>
          </a:p>
          <a:p>
            <a:pPr>
              <a:defRPr sz="3200"/>
            </a:pPr>
          </a:p>
          <a:p>
            <a:pPr>
              <a:defRPr sz="3200"/>
            </a:pPr>
          </a:p>
          <a:p>
            <a:pPr>
              <a:defRPr sz="3200"/>
            </a:pPr>
          </a:p>
          <a:p>
            <a:pPr>
              <a:defRPr sz="3200"/>
            </a:p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6" name="Shape 8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Now the same condition applies, if they have different colors, we can leave the method.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3" name="Shape 8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However if both apples have the same variety and color, we do need to compare their weights.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8" name="Shape 8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Finally, we return the result.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23" name="Shape 8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Now look at the code we implemented. Are you happy with it? Is there something you would like to improve? Pause the video, and think about it.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hape 3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In a nutshell, while Comparable is used in the sorting process, it cannot sort the Objects on its own.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28" name="Shape 8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Exactly! It contains duplicate code! And duplicate code is EVIL, so let’s clean that up.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35" name="Shape 8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As you can see, these two code blocks are executed only if the result is zero. That means if the result is not zero, both blocks will be skipped.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40" name="Shape 8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Therefore, we can simply remove the two other code blocks.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45" name="Shape 8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This by the way, is a good example of what you do as a Clean Coder too. Usually, you don’t instantly write Clean Code.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50" name="Shape 8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You start with a rough idea, make it work, and then continuously improve it until you can feel that it’s clean.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55" name="Shape 8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Okay, let’s get back to the Comparable interface, there are a few more things I would like to tell you.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0" name="Shape 8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You may have noticed that the compareTo method resembles the hashCode and equals methods to some extent.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5" name="Shape 8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However, there is an important difference.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70" name="Shape 8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For hashCode and equals, the order in which you compare individual attributes, has a big impact on the performance, but it does not influence the value returned.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75" name="Shape 8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However, the order in which you compare attributes in the compareTo method defines the way in which the objects will be sorted.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65A7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AD5FE">
    <p:bg>
      <p:bgPr>
        <a:solidFill>
          <a:srgbClr val="EAD5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pic>
        <p:nvPicPr>
          <p:cNvPr id="121" name="9c63d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123" name="Shape 123"/>
          <p:cNvSpPr/>
          <p:nvPr/>
        </p:nvSpPr>
        <p:spPr>
          <a:xfrm>
            <a:off x="329313" y="216737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A9A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0" y="0"/>
            <a:ext cx="21543755" cy="2551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9847" y="21600"/>
                </a:lnTo>
                <a:lnTo>
                  <a:pt x="2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9A29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/>
            </a:pPr>
          </a:p>
        </p:txBody>
      </p:sp>
      <p:sp>
        <p:nvSpPr>
          <p:cNvPr id="132" name="Shape 132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sp>
        <p:nvSpPr>
          <p:cNvPr id="133" name="Shape 133"/>
          <p:cNvSpPr/>
          <p:nvPr/>
        </p:nvSpPr>
        <p:spPr>
          <a:xfrm>
            <a:off x="0" y="21376527"/>
            <a:ext cx="36576001" cy="1585073"/>
          </a:xfrm>
          <a:prstGeom prst="rect">
            <a:avLst/>
          </a:prstGeom>
          <a:solidFill>
            <a:srgbClr val="FA9A29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pic>
        <p:nvPicPr>
          <p:cNvPr id="134" name="fa9a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136" name="Shape 136"/>
          <p:cNvSpPr/>
          <p:nvPr/>
        </p:nvSpPr>
        <p:spPr>
          <a:xfrm>
            <a:off x="329313" y="216737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FECD4">
    <p:bg>
      <p:bgPr>
        <a:solidFill>
          <a:srgbClr val="FFEC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pic>
        <p:nvPicPr>
          <p:cNvPr id="145" name="fa9a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147" name="Shape 147"/>
          <p:cNvSpPr/>
          <p:nvPr/>
        </p:nvSpPr>
        <p:spPr>
          <a:xfrm>
            <a:off x="329313" y="216737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148" name="Shape 1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4B16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0" y="0"/>
            <a:ext cx="21543755" cy="2551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9847" y="21600"/>
                </a:lnTo>
                <a:lnTo>
                  <a:pt x="2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4B16B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/>
            </a:pPr>
          </a:p>
        </p:txBody>
      </p:sp>
      <p:sp>
        <p:nvSpPr>
          <p:cNvPr id="156" name="Shape 156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sp>
        <p:nvSpPr>
          <p:cNvPr id="157" name="Shape 157"/>
          <p:cNvSpPr/>
          <p:nvPr/>
        </p:nvSpPr>
        <p:spPr>
          <a:xfrm>
            <a:off x="0" y="21376527"/>
            <a:ext cx="36576001" cy="1585073"/>
          </a:xfrm>
          <a:prstGeom prst="rect">
            <a:avLst/>
          </a:prstGeom>
          <a:solidFill>
            <a:srgbClr val="54B16B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pic>
        <p:nvPicPr>
          <p:cNvPr id="158" name="54b16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160" name="Shape 160"/>
          <p:cNvSpPr/>
          <p:nvPr/>
        </p:nvSpPr>
        <p:spPr>
          <a:xfrm>
            <a:off x="329313" y="216737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5FCDF">
    <p:bg>
      <p:bgPr>
        <a:solidFill>
          <a:srgbClr val="D5FC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pic>
        <p:nvPicPr>
          <p:cNvPr id="169" name="54b16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171" name="Shape 171"/>
          <p:cNvSpPr/>
          <p:nvPr/>
        </p:nvSpPr>
        <p:spPr>
          <a:xfrm>
            <a:off x="329313" y="216737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172" name="Shape 1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0" y="21071727"/>
            <a:ext cx="36576000" cy="177557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sp>
        <p:nvSpPr>
          <p:cNvPr id="180" name="Shape 180"/>
          <p:cNvSpPr/>
          <p:nvPr/>
        </p:nvSpPr>
        <p:spPr>
          <a:xfrm>
            <a:off x="13896023" y="21673763"/>
            <a:ext cx="878395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 sz="25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BIEL. ALL RIGHTS RESERVED.</a:t>
            </a:r>
          </a:p>
        </p:txBody>
      </p:sp>
      <p:pic>
        <p:nvPicPr>
          <p:cNvPr id="181" name="craftsman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93922" y="2803199"/>
            <a:ext cx="15175615" cy="172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>
            <p:ph type="body" sz="half" idx="13"/>
          </p:nvPr>
        </p:nvSpPr>
        <p:spPr>
          <a:xfrm>
            <a:off x="-1" y="5539388"/>
            <a:ext cx="22982086" cy="7480989"/>
          </a:xfrm>
          <a:prstGeom prst="rect">
            <a:avLst/>
          </a:prstGeom>
        </p:spPr>
        <p:txBody>
          <a:bodyPr anchor="b"/>
          <a:lstStyle>
            <a:lvl1pPr marL="0" indent="0" algn="r" defTabSz="928687">
              <a:lnSpc>
                <a:spcPct val="90000"/>
              </a:lnSpc>
              <a:spcBef>
                <a:spcPts val="0"/>
              </a:spcBef>
              <a:buSzTx/>
              <a:buNone/>
              <a:defRPr spc="180" sz="18000">
                <a:solidFill>
                  <a:srgbClr val="059EE4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Title of Keynote</a:t>
            </a:r>
          </a:p>
        </p:txBody>
      </p:sp>
      <p:sp>
        <p:nvSpPr>
          <p:cNvPr id="183" name="Shape 183"/>
          <p:cNvSpPr/>
          <p:nvPr/>
        </p:nvSpPr>
        <p:spPr>
          <a:xfrm>
            <a:off x="0" y="13248977"/>
            <a:ext cx="22982085" cy="1773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>
            <a:lvl1pPr algn="r" defTabSz="928687">
              <a:defRPr spc="94" sz="9400">
                <a:solidFill>
                  <a:srgbClr val="424242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Marcus Biel, Software Craftsman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4109084" y="3457574"/>
            <a:ext cx="28357833" cy="3086101"/>
          </a:xfrm>
          <a:prstGeom prst="rect">
            <a:avLst/>
          </a:prstGeom>
        </p:spPr>
        <p:txBody>
          <a:bodyPr lIns="68580" tIns="68580" rIns="68580" bIns="68580"/>
          <a:lstStyle>
            <a:lvl1pPr>
              <a:defRPr sz="18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xfrm>
            <a:off x="4109084" y="6543675"/>
            <a:ext cx="28357833" cy="12430125"/>
          </a:xfrm>
          <a:prstGeom prst="rect">
            <a:avLst/>
          </a:prstGeom>
        </p:spPr>
        <p:txBody>
          <a:bodyPr lIns="68580" tIns="68580" rIns="68580" bIns="68580"/>
          <a:lstStyle>
            <a:lvl1pPr marL="1001346" indent="-1001346">
              <a:spcBef>
                <a:spcPts val="9800"/>
              </a:spcBef>
              <a:defRPr sz="8200"/>
            </a:lvl1pPr>
            <a:lvl2pPr marL="1636346" indent="-1001346">
              <a:spcBef>
                <a:spcPts val="9800"/>
              </a:spcBef>
              <a:defRPr sz="8200"/>
            </a:lvl2pPr>
            <a:lvl3pPr marL="2271346" indent="-1001346">
              <a:spcBef>
                <a:spcPts val="9800"/>
              </a:spcBef>
              <a:defRPr sz="8200"/>
            </a:lvl3pPr>
            <a:lvl4pPr marL="2906346" indent="-1001346">
              <a:spcBef>
                <a:spcPts val="9800"/>
              </a:spcBef>
              <a:defRPr sz="8200"/>
            </a:lvl4pPr>
            <a:lvl5pPr marL="3541346" indent="-1001346">
              <a:spcBef>
                <a:spcPts val="9800"/>
              </a:spcBef>
              <a:defRPr sz="8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xfrm>
            <a:off x="17950295" y="19831051"/>
            <a:ext cx="658267" cy="683261"/>
          </a:xfrm>
          <a:prstGeom prst="rect">
            <a:avLst/>
          </a:prstGeom>
        </p:spPr>
        <p:txBody>
          <a:bodyPr lIns="68580" tIns="68580" rIns="68580" bIns="68580"/>
          <a:lstStyle>
            <a:lvl1pPr>
              <a:defRPr sz="3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2667000" y="4591050"/>
            <a:ext cx="31242000" cy="6972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08" name="Shape 208"/>
          <p:cNvSpPr/>
          <p:nvPr>
            <p:ph type="body" sz="quarter" idx="1"/>
          </p:nvPr>
        </p:nvSpPr>
        <p:spPr>
          <a:xfrm>
            <a:off x="2667000" y="11753850"/>
            <a:ext cx="31242000" cy="23812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200"/>
            </a:lvl1pPr>
            <a:lvl2pPr marL="0" indent="228600" algn="ctr">
              <a:spcBef>
                <a:spcPts val="0"/>
              </a:spcBef>
              <a:buSzTx/>
              <a:buNone/>
              <a:defRPr sz="7200"/>
            </a:lvl2pPr>
            <a:lvl3pPr marL="0" indent="457200" algn="ctr">
              <a:spcBef>
                <a:spcPts val="0"/>
              </a:spcBef>
              <a:buSzTx/>
              <a:buNone/>
              <a:defRPr sz="7200"/>
            </a:lvl3pPr>
            <a:lvl4pPr marL="0" indent="685800" algn="ctr">
              <a:spcBef>
                <a:spcPts val="0"/>
              </a:spcBef>
              <a:buSzTx/>
              <a:buNone/>
              <a:defRPr sz="7200"/>
            </a:lvl4pPr>
            <a:lvl5pPr marL="0" indent="914400" algn="ctr">
              <a:spcBef>
                <a:spcPts val="0"/>
              </a:spcBef>
              <a:buSzTx/>
              <a:buNone/>
              <a:defRPr sz="7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hape 2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craftsman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93922" y="3328262"/>
            <a:ext cx="15175615" cy="172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>
            <p:ph type="body" sz="half" idx="13"/>
          </p:nvPr>
        </p:nvSpPr>
        <p:spPr>
          <a:xfrm>
            <a:off x="0" y="6064451"/>
            <a:ext cx="22982085" cy="7480989"/>
          </a:xfrm>
          <a:prstGeom prst="rect">
            <a:avLst/>
          </a:prstGeom>
        </p:spPr>
        <p:txBody>
          <a:bodyPr anchor="b"/>
          <a:lstStyle>
            <a:lvl1pPr marL="0" indent="0" algn="r" defTabSz="928687">
              <a:lnSpc>
                <a:spcPct val="90000"/>
              </a:lnSpc>
              <a:spcBef>
                <a:spcPts val="0"/>
              </a:spcBef>
              <a:buSzTx/>
              <a:buNone/>
              <a:defRPr spc="180" sz="18000">
                <a:solidFill>
                  <a:srgbClr val="059EE4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Title of Keynote</a:t>
            </a:r>
          </a:p>
        </p:txBody>
      </p:sp>
      <p:sp>
        <p:nvSpPr>
          <p:cNvPr id="218" name="Shape 218"/>
          <p:cNvSpPr/>
          <p:nvPr/>
        </p:nvSpPr>
        <p:spPr>
          <a:xfrm>
            <a:off x="0" y="13774039"/>
            <a:ext cx="22982085" cy="177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>
            <a:lvl1pPr algn="r" defTabSz="928687">
              <a:defRPr spc="94" sz="9400">
                <a:solidFill>
                  <a:srgbClr val="424242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Marcus Biel, Software Craftsman</a:t>
            </a:r>
          </a:p>
        </p:txBody>
      </p:sp>
      <p:sp>
        <p:nvSpPr>
          <p:cNvPr id="219" name="Shape 219"/>
          <p:cNvSpPr/>
          <p:nvPr>
            <p:ph type="sldNum" sz="quarter" idx="2"/>
          </p:nvPr>
        </p:nvSpPr>
        <p:spPr>
          <a:xfrm>
            <a:off x="17949030" y="18430875"/>
            <a:ext cx="663652" cy="698500"/>
          </a:xfrm>
          <a:prstGeom prst="rect">
            <a:avLst/>
          </a:prstGeom>
        </p:spPr>
        <p:txBody>
          <a:bodyPr lIns="57150" tIns="57150" rIns="57150" bIns="57150"/>
          <a:lstStyle>
            <a:lvl1pPr defTabSz="928687">
              <a:defRPr sz="3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7ECFF">
    <p:bg>
      <p:bgPr>
        <a:solidFill>
          <a:srgbClr val="D7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pic>
        <p:nvPicPr>
          <p:cNvPr id="25" name="65a7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27" name="Shape 27"/>
          <p:cNvSpPr/>
          <p:nvPr/>
        </p:nvSpPr>
        <p:spPr>
          <a:xfrm>
            <a:off x="329313" y="216737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xfrm>
            <a:off x="6581179" y="2080617"/>
            <a:ext cx="23413642" cy="4554141"/>
          </a:xfrm>
          <a:prstGeom prst="rect">
            <a:avLst/>
          </a:prstGeom>
        </p:spPr>
        <p:txBody>
          <a:bodyPr lIns="107156" tIns="107156" rIns="107156" bIns="107156"/>
          <a:lstStyle>
            <a:lvl1pPr defTabSz="973666"/>
          </a:lstStyle>
          <a:p>
            <a:pPr/>
            <a:r>
              <a:t>Title Text</a:t>
            </a:r>
          </a:p>
        </p:txBody>
      </p:sp>
      <p:sp>
        <p:nvSpPr>
          <p:cNvPr id="227" name="Shape 227"/>
          <p:cNvSpPr/>
          <p:nvPr>
            <p:ph type="body" sz="half" idx="1"/>
          </p:nvPr>
        </p:nvSpPr>
        <p:spPr>
          <a:xfrm>
            <a:off x="6581179" y="6634757"/>
            <a:ext cx="23413642" cy="13260587"/>
          </a:xfrm>
          <a:prstGeom prst="rect">
            <a:avLst/>
          </a:prstGeom>
        </p:spPr>
        <p:txBody>
          <a:bodyPr lIns="107156" tIns="107156" rIns="107156" bIns="107156"/>
          <a:lstStyle>
            <a:lvl1pPr marL="1012472" indent="-1012472" defTabSz="973666">
              <a:spcBef>
                <a:spcPts val="7000"/>
              </a:spcBef>
              <a:defRPr sz="8200"/>
            </a:lvl1pPr>
            <a:lvl2pPr marL="1456972" indent="-1012472" defTabSz="973666">
              <a:spcBef>
                <a:spcPts val="7000"/>
              </a:spcBef>
              <a:defRPr sz="8200"/>
            </a:lvl2pPr>
            <a:lvl3pPr marL="1901472" indent="-1012472" defTabSz="973666">
              <a:spcBef>
                <a:spcPts val="7000"/>
              </a:spcBef>
              <a:defRPr sz="8200"/>
            </a:lvl3pPr>
            <a:lvl4pPr marL="2345972" indent="-1012472" defTabSz="973666">
              <a:spcBef>
                <a:spcPts val="7000"/>
              </a:spcBef>
              <a:defRPr sz="8200"/>
            </a:lvl4pPr>
            <a:lvl5pPr marL="2790472" indent="-1012472" defTabSz="973666">
              <a:spcBef>
                <a:spcPts val="7000"/>
              </a:spcBef>
              <a:defRPr sz="8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hape 228"/>
          <p:cNvSpPr/>
          <p:nvPr>
            <p:ph type="sldNum" sz="quarter" idx="2"/>
          </p:nvPr>
        </p:nvSpPr>
        <p:spPr>
          <a:xfrm>
            <a:off x="17878651" y="20658832"/>
            <a:ext cx="791909" cy="823913"/>
          </a:xfrm>
          <a:prstGeom prst="rect">
            <a:avLst/>
          </a:prstGeom>
        </p:spPr>
        <p:txBody>
          <a:bodyPr lIns="107156" tIns="107156" rIns="107156" bIns="107156"/>
          <a:lstStyle>
            <a:lvl1pPr defTabSz="973666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1E3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21543755" cy="2551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9847" y="21600"/>
                </a:lnTo>
                <a:lnTo>
                  <a:pt x="2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1E367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/>
            </a:pPr>
          </a:p>
        </p:txBody>
      </p:sp>
      <p:sp>
        <p:nvSpPr>
          <p:cNvPr id="36" name="Shape 36"/>
          <p:cNvSpPr/>
          <p:nvPr/>
        </p:nvSpPr>
        <p:spPr>
          <a:xfrm>
            <a:off x="0" y="21376527"/>
            <a:ext cx="36576001" cy="1585073"/>
          </a:xfrm>
          <a:prstGeom prst="rect">
            <a:avLst/>
          </a:prstGeom>
          <a:solidFill>
            <a:srgbClr val="91E367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sp>
        <p:nvSpPr>
          <p:cNvPr id="37" name="Shape 37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pic>
        <p:nvPicPr>
          <p:cNvPr id="38" name="91e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40" name="Shape 40"/>
          <p:cNvSpPr/>
          <p:nvPr/>
        </p:nvSpPr>
        <p:spPr>
          <a:xfrm>
            <a:off x="329313" y="216991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4FCD8">
    <p:bg>
      <p:bgPr>
        <a:solidFill>
          <a:srgbClr val="E4F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pic>
        <p:nvPicPr>
          <p:cNvPr id="49" name="91e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51" name="Shape 51"/>
          <p:cNvSpPr/>
          <p:nvPr/>
        </p:nvSpPr>
        <p:spPr>
          <a:xfrm>
            <a:off x="329313" y="216737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CD6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21543755" cy="2551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9847" y="21600"/>
                </a:lnTo>
                <a:lnTo>
                  <a:pt x="2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CD643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/>
            </a:pPr>
          </a:p>
        </p:txBody>
      </p:sp>
      <p:sp>
        <p:nvSpPr>
          <p:cNvPr id="60" name="Shape 60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sp>
        <p:nvSpPr>
          <p:cNvPr id="61" name="Shape 61"/>
          <p:cNvSpPr/>
          <p:nvPr/>
        </p:nvSpPr>
        <p:spPr>
          <a:xfrm>
            <a:off x="0" y="21376527"/>
            <a:ext cx="36576001" cy="1585073"/>
          </a:xfrm>
          <a:prstGeom prst="rect">
            <a:avLst/>
          </a:prstGeom>
          <a:solidFill>
            <a:srgbClr val="FCD643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pic>
        <p:nvPicPr>
          <p:cNvPr id="62" name="fcd6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64" name="Shape 64"/>
          <p:cNvSpPr/>
          <p:nvPr/>
        </p:nvSpPr>
        <p:spPr>
          <a:xfrm>
            <a:off x="329313" y="216864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EFCC3">
    <p:bg>
      <p:bgPr>
        <a:solidFill>
          <a:srgbClr val="FEFC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pic>
        <p:nvPicPr>
          <p:cNvPr id="73" name="fcd6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75" name="Shape 75"/>
          <p:cNvSpPr/>
          <p:nvPr/>
        </p:nvSpPr>
        <p:spPr>
          <a:xfrm>
            <a:off x="329313" y="216737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068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21543755" cy="2551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9847" y="21600"/>
                </a:lnTo>
                <a:lnTo>
                  <a:pt x="2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06852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/>
            </a:pPr>
          </a:p>
        </p:txBody>
      </p:sp>
      <p:sp>
        <p:nvSpPr>
          <p:cNvPr id="84" name="Shape 84"/>
          <p:cNvSpPr/>
          <p:nvPr/>
        </p:nvSpPr>
        <p:spPr>
          <a:xfrm>
            <a:off x="0" y="21376527"/>
            <a:ext cx="36576001" cy="1585073"/>
          </a:xfrm>
          <a:prstGeom prst="rect">
            <a:avLst/>
          </a:prstGeom>
          <a:solidFill>
            <a:srgbClr val="F06852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sp>
        <p:nvSpPr>
          <p:cNvPr id="85" name="Shape 85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pic>
        <p:nvPicPr>
          <p:cNvPr id="86" name="f068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88" name="Shape 88"/>
          <p:cNvSpPr/>
          <p:nvPr/>
        </p:nvSpPr>
        <p:spPr>
          <a:xfrm>
            <a:off x="329313" y="216737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EDDD8">
    <p:bg>
      <p:bgPr>
        <a:solidFill>
          <a:srgbClr val="FEDD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pic>
        <p:nvPicPr>
          <p:cNvPr id="97" name="f068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99" name="Shape 99"/>
          <p:cNvSpPr/>
          <p:nvPr/>
        </p:nvSpPr>
        <p:spPr>
          <a:xfrm>
            <a:off x="329313" y="216737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50505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C63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0"/>
            <a:ext cx="21543755" cy="2551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9847" y="21600"/>
                </a:lnTo>
                <a:lnTo>
                  <a:pt x="2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C63D6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/>
            </a:pPr>
          </a:p>
        </p:txBody>
      </p:sp>
      <p:sp>
        <p:nvSpPr>
          <p:cNvPr id="108" name="Shape 108"/>
          <p:cNvSpPr/>
          <p:nvPr>
            <p:ph type="body" sz="quarter" idx="13"/>
          </p:nvPr>
        </p:nvSpPr>
        <p:spPr>
          <a:xfrm>
            <a:off x="342106" y="342899"/>
            <a:ext cx="8887049" cy="182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0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Title Goes Here</a:t>
            </a:r>
          </a:p>
        </p:txBody>
      </p:sp>
      <p:sp>
        <p:nvSpPr>
          <p:cNvPr id="109" name="Shape 109"/>
          <p:cNvSpPr/>
          <p:nvPr/>
        </p:nvSpPr>
        <p:spPr>
          <a:xfrm>
            <a:off x="0" y="21376527"/>
            <a:ext cx="36576001" cy="1585073"/>
          </a:xfrm>
          <a:prstGeom prst="rect">
            <a:avLst/>
          </a:prstGeom>
          <a:solidFill>
            <a:srgbClr val="9C63D6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pic>
        <p:nvPicPr>
          <p:cNvPr id="110" name="9c63d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112" name="Shape 112"/>
          <p:cNvSpPr/>
          <p:nvPr/>
        </p:nvSpPr>
        <p:spPr>
          <a:xfrm>
            <a:off x="329313" y="216737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5a7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10069" y="54605"/>
            <a:ext cx="1776809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0" y="0"/>
            <a:ext cx="21543755" cy="2551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9847" y="21600"/>
                </a:lnTo>
                <a:lnTo>
                  <a:pt x="2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5A7E3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/>
            </a:pPr>
          </a:p>
        </p:txBody>
      </p:sp>
      <p:sp>
        <p:nvSpPr>
          <p:cNvPr id="4" name="Shape 4"/>
          <p:cNvSpPr/>
          <p:nvPr/>
        </p:nvSpPr>
        <p:spPr>
          <a:xfrm>
            <a:off x="0" y="21376527"/>
            <a:ext cx="36576001" cy="1585073"/>
          </a:xfrm>
          <a:prstGeom prst="rect">
            <a:avLst/>
          </a:prstGeom>
          <a:solidFill>
            <a:srgbClr val="65A7E3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sp>
        <p:nvSpPr>
          <p:cNvPr id="5" name="Shape 5"/>
          <p:cNvSpPr/>
          <p:nvPr/>
        </p:nvSpPr>
        <p:spPr>
          <a:xfrm>
            <a:off x="29343619" y="21756313"/>
            <a:ext cx="698763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>
              <a:defRPr sz="4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Copyright © 2016 Marcus Biel</a:t>
            </a:r>
          </a:p>
        </p:txBody>
      </p:sp>
      <p:sp>
        <p:nvSpPr>
          <p:cNvPr id="6" name="Shape 6"/>
          <p:cNvSpPr/>
          <p:nvPr/>
        </p:nvSpPr>
        <p:spPr>
          <a:xfrm>
            <a:off x="329313" y="21673763"/>
            <a:ext cx="690676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>
              <a:defRPr sz="5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www.marcus-biel.com</a:t>
            </a:r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2533650" y="2571750"/>
            <a:ext cx="315087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2533650" y="6000750"/>
            <a:ext cx="31508700" cy="13811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17913476" y="20764500"/>
            <a:ext cx="729997" cy="762000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>
            <a:spAutoFit/>
          </a:bodyPr>
          <a:lstStyle>
            <a:lvl1pPr>
              <a:defRPr sz="4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1050192" marR="0" indent="-1050192" algn="l" defTabSz="1375833" latinLnBrk="0">
        <a:lnSpc>
          <a:spcPct val="100000"/>
        </a:lnSpc>
        <a:spcBef>
          <a:spcPts val="86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685192" marR="0" indent="-1050192" algn="l" defTabSz="1375833" latinLnBrk="0">
        <a:lnSpc>
          <a:spcPct val="100000"/>
        </a:lnSpc>
        <a:spcBef>
          <a:spcPts val="86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2320192" marR="0" indent="-1050192" algn="l" defTabSz="1375833" latinLnBrk="0">
        <a:lnSpc>
          <a:spcPct val="100000"/>
        </a:lnSpc>
        <a:spcBef>
          <a:spcPts val="86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955192" marR="0" indent="-1050192" algn="l" defTabSz="1375833" latinLnBrk="0">
        <a:lnSpc>
          <a:spcPct val="100000"/>
        </a:lnSpc>
        <a:spcBef>
          <a:spcPts val="86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590192" marR="0" indent="-1050192" algn="l" defTabSz="1375833" latinLnBrk="0">
        <a:lnSpc>
          <a:spcPct val="100000"/>
        </a:lnSpc>
        <a:spcBef>
          <a:spcPts val="86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4225192" marR="0" indent="-1050192" algn="l" defTabSz="1375833" latinLnBrk="0">
        <a:lnSpc>
          <a:spcPct val="100000"/>
        </a:lnSpc>
        <a:spcBef>
          <a:spcPts val="86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860192" marR="0" indent="-1050192" algn="l" defTabSz="1375833" latinLnBrk="0">
        <a:lnSpc>
          <a:spcPct val="100000"/>
        </a:lnSpc>
        <a:spcBef>
          <a:spcPts val="86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495192" marR="0" indent="-1050192" algn="l" defTabSz="1375833" latinLnBrk="0">
        <a:lnSpc>
          <a:spcPct val="100000"/>
        </a:lnSpc>
        <a:spcBef>
          <a:spcPts val="86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6130192" marR="0" indent="-1050192" algn="l" defTabSz="1375833" latinLnBrk="0">
        <a:lnSpc>
          <a:spcPct val="100000"/>
        </a:lnSpc>
        <a:spcBef>
          <a:spcPts val="86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13758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10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
</file>

<file path=ppt/slides/_rels/slide10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6.png"/></Relationships>

</file>

<file path=ppt/slides/_rels/slide10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1.xml"/></Relationships>

</file>

<file path=ppt/slides/_rels/slide10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5.xml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6.xml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7.xml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8.xml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9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0.xml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1.xml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2.xml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3.xml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4.xml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5.xml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6.png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6.png"/></Relationships>
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6.png"/></Relationships>
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6.png"/></Relationships>
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6.png"/></Relationships>
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6.png"/></Relationships>
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5.png"/></Relationships>

</file>

<file path=ppt/slides/_rels/slide8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8.xml"/></Relationships>

</file>

<file path=ppt/slides/_rels/slide8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9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9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0.xml"/></Relationships>

</file>

<file path=ppt/slides/_rels/slide9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1.xml"/></Relationships>

</file>

<file path=ppt/slides/_rels/slide9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2.xml"/></Relationships>

</file>

<file path=ppt/slides/_rels/slide9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3.xml"/></Relationships>

</file>

<file path=ppt/slides/_rels/slide9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4.xml"/></Relationships>

</file>

<file path=ppt/slides/_rels/slide9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5.xml"/></Relationships>

</file>

<file path=ppt/slides/_rels/slide9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6.xml"/></Relationships>

</file>

<file path=ppt/slides/_rels/slide9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7.xml"/></Relationships>

</file>

<file path=ppt/slides/_rels/slide9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8.xml"/></Relationships>

</file>

<file path=ppt/slides/_rels/slide9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0" y="12033448"/>
            <a:ext cx="36576000" cy="2899569"/>
          </a:xfrm>
          <a:prstGeom prst="rect">
            <a:avLst/>
          </a:prstGeom>
          <a:solidFill>
            <a:srgbClr val="3599DC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5075572" y="12062237"/>
            <a:ext cx="19769837" cy="284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 defTabSz="928687">
              <a:lnSpc>
                <a:spcPct val="90000"/>
              </a:lnSpc>
              <a:defRPr spc="180" sz="180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java.util.Comparable</a:t>
            </a:r>
          </a:p>
        </p:txBody>
      </p:sp>
      <p:grpSp>
        <p:nvGrpSpPr>
          <p:cNvPr id="241" name="Group 241"/>
          <p:cNvGrpSpPr/>
          <p:nvPr/>
        </p:nvGrpSpPr>
        <p:grpSpPr>
          <a:xfrm>
            <a:off x="22099770" y="2824432"/>
            <a:ext cx="15175614" cy="17253602"/>
            <a:chOff x="0" y="0"/>
            <a:chExt cx="15175613" cy="17253601"/>
          </a:xfrm>
        </p:grpSpPr>
        <p:pic>
          <p:nvPicPr>
            <p:cNvPr id="239" name="MARCUS LOGO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0630" t="1060" r="16342" b="1818"/>
            <a:stretch>
              <a:fillRect/>
            </a:stretch>
          </p:blipFill>
          <p:spPr>
            <a:xfrm>
              <a:off x="1556319" y="213674"/>
              <a:ext cx="11083008" cy="1675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90" fill="norm" stroke="1" extrusionOk="0">
                  <a:moveTo>
                    <a:pt x="14869" y="1"/>
                  </a:moveTo>
                  <a:cubicBezTo>
                    <a:pt x="14239" y="3"/>
                    <a:pt x="13543" y="86"/>
                    <a:pt x="13189" y="228"/>
                  </a:cubicBezTo>
                  <a:cubicBezTo>
                    <a:pt x="12675" y="434"/>
                    <a:pt x="11982" y="914"/>
                    <a:pt x="11914" y="1111"/>
                  </a:cubicBezTo>
                  <a:cubicBezTo>
                    <a:pt x="11890" y="1180"/>
                    <a:pt x="11804" y="1398"/>
                    <a:pt x="11722" y="1597"/>
                  </a:cubicBezTo>
                  <a:cubicBezTo>
                    <a:pt x="11640" y="1796"/>
                    <a:pt x="11576" y="2075"/>
                    <a:pt x="11581" y="2218"/>
                  </a:cubicBezTo>
                  <a:cubicBezTo>
                    <a:pt x="11586" y="2361"/>
                    <a:pt x="11579" y="2508"/>
                    <a:pt x="11564" y="2543"/>
                  </a:cubicBezTo>
                  <a:cubicBezTo>
                    <a:pt x="11550" y="2579"/>
                    <a:pt x="11534" y="2667"/>
                    <a:pt x="11528" y="2739"/>
                  </a:cubicBezTo>
                  <a:cubicBezTo>
                    <a:pt x="11522" y="2824"/>
                    <a:pt x="11395" y="2904"/>
                    <a:pt x="11172" y="2967"/>
                  </a:cubicBezTo>
                  <a:cubicBezTo>
                    <a:pt x="10982" y="3019"/>
                    <a:pt x="10429" y="3196"/>
                    <a:pt x="9942" y="3359"/>
                  </a:cubicBezTo>
                  <a:cubicBezTo>
                    <a:pt x="8958" y="3688"/>
                    <a:pt x="8800" y="3805"/>
                    <a:pt x="8122" y="4701"/>
                  </a:cubicBezTo>
                  <a:cubicBezTo>
                    <a:pt x="7535" y="5477"/>
                    <a:pt x="6727" y="7666"/>
                    <a:pt x="6589" y="8853"/>
                  </a:cubicBezTo>
                  <a:cubicBezTo>
                    <a:pt x="6480" y="9785"/>
                    <a:pt x="6319" y="10450"/>
                    <a:pt x="6178" y="10557"/>
                  </a:cubicBezTo>
                  <a:cubicBezTo>
                    <a:pt x="5990" y="10700"/>
                    <a:pt x="5892" y="12558"/>
                    <a:pt x="6049" y="13005"/>
                  </a:cubicBezTo>
                  <a:cubicBezTo>
                    <a:pt x="6170" y="13348"/>
                    <a:pt x="7183" y="14684"/>
                    <a:pt x="7598" y="15048"/>
                  </a:cubicBezTo>
                  <a:cubicBezTo>
                    <a:pt x="7731" y="15165"/>
                    <a:pt x="7807" y="15260"/>
                    <a:pt x="7765" y="15260"/>
                  </a:cubicBezTo>
                  <a:cubicBezTo>
                    <a:pt x="7723" y="15260"/>
                    <a:pt x="7757" y="15312"/>
                    <a:pt x="7842" y="15375"/>
                  </a:cubicBezTo>
                  <a:cubicBezTo>
                    <a:pt x="8054" y="15531"/>
                    <a:pt x="8952" y="16571"/>
                    <a:pt x="9256" y="17011"/>
                  </a:cubicBezTo>
                  <a:cubicBezTo>
                    <a:pt x="9494" y="17356"/>
                    <a:pt x="10211" y="18080"/>
                    <a:pt x="10605" y="18375"/>
                  </a:cubicBezTo>
                  <a:cubicBezTo>
                    <a:pt x="10708" y="18452"/>
                    <a:pt x="10992" y="18553"/>
                    <a:pt x="11238" y="18598"/>
                  </a:cubicBezTo>
                  <a:cubicBezTo>
                    <a:pt x="11483" y="18644"/>
                    <a:pt x="11706" y="18720"/>
                    <a:pt x="11734" y="18767"/>
                  </a:cubicBezTo>
                  <a:cubicBezTo>
                    <a:pt x="11794" y="18871"/>
                    <a:pt x="11214" y="20490"/>
                    <a:pt x="11087" y="20574"/>
                  </a:cubicBezTo>
                  <a:cubicBezTo>
                    <a:pt x="11033" y="20610"/>
                    <a:pt x="10930" y="20559"/>
                    <a:pt x="10830" y="20448"/>
                  </a:cubicBezTo>
                  <a:cubicBezTo>
                    <a:pt x="10739" y="20346"/>
                    <a:pt x="10390" y="20130"/>
                    <a:pt x="10055" y="19969"/>
                  </a:cubicBezTo>
                  <a:cubicBezTo>
                    <a:pt x="9449" y="19677"/>
                    <a:pt x="9442" y="19675"/>
                    <a:pt x="8711" y="19693"/>
                  </a:cubicBezTo>
                  <a:cubicBezTo>
                    <a:pt x="7808" y="19715"/>
                    <a:pt x="7202" y="19878"/>
                    <a:pt x="6985" y="20155"/>
                  </a:cubicBezTo>
                  <a:cubicBezTo>
                    <a:pt x="6808" y="20382"/>
                    <a:pt x="6776" y="21050"/>
                    <a:pt x="6938" y="21116"/>
                  </a:cubicBezTo>
                  <a:cubicBezTo>
                    <a:pt x="7143" y="21200"/>
                    <a:pt x="7925" y="21189"/>
                    <a:pt x="7875" y="21103"/>
                  </a:cubicBezTo>
                  <a:cubicBezTo>
                    <a:pt x="7724" y="20843"/>
                    <a:pt x="7716" y="20556"/>
                    <a:pt x="7853" y="20338"/>
                  </a:cubicBezTo>
                  <a:cubicBezTo>
                    <a:pt x="7990" y="20121"/>
                    <a:pt x="8040" y="20098"/>
                    <a:pt x="8387" y="20098"/>
                  </a:cubicBezTo>
                  <a:cubicBezTo>
                    <a:pt x="8669" y="20098"/>
                    <a:pt x="8831" y="20142"/>
                    <a:pt x="9003" y="20264"/>
                  </a:cubicBezTo>
                  <a:cubicBezTo>
                    <a:pt x="9132" y="20354"/>
                    <a:pt x="9247" y="20465"/>
                    <a:pt x="9258" y="20509"/>
                  </a:cubicBezTo>
                  <a:cubicBezTo>
                    <a:pt x="9304" y="20691"/>
                    <a:pt x="9575" y="20956"/>
                    <a:pt x="9643" y="20884"/>
                  </a:cubicBezTo>
                  <a:cubicBezTo>
                    <a:pt x="9681" y="20843"/>
                    <a:pt x="9765" y="20822"/>
                    <a:pt x="9830" y="20839"/>
                  </a:cubicBezTo>
                  <a:cubicBezTo>
                    <a:pt x="9894" y="20855"/>
                    <a:pt x="10031" y="20828"/>
                    <a:pt x="10134" y="20778"/>
                  </a:cubicBezTo>
                  <a:cubicBezTo>
                    <a:pt x="10237" y="20728"/>
                    <a:pt x="10286" y="20687"/>
                    <a:pt x="10242" y="20687"/>
                  </a:cubicBezTo>
                  <a:cubicBezTo>
                    <a:pt x="10197" y="20687"/>
                    <a:pt x="10218" y="20642"/>
                    <a:pt x="10286" y="20588"/>
                  </a:cubicBezTo>
                  <a:cubicBezTo>
                    <a:pt x="10395" y="20500"/>
                    <a:pt x="10451" y="20515"/>
                    <a:pt x="10729" y="20702"/>
                  </a:cubicBezTo>
                  <a:cubicBezTo>
                    <a:pt x="10904" y="20820"/>
                    <a:pt x="11101" y="21034"/>
                    <a:pt x="11167" y="21177"/>
                  </a:cubicBezTo>
                  <a:cubicBezTo>
                    <a:pt x="11232" y="21321"/>
                    <a:pt x="11300" y="21469"/>
                    <a:pt x="11316" y="21505"/>
                  </a:cubicBezTo>
                  <a:cubicBezTo>
                    <a:pt x="11333" y="21543"/>
                    <a:pt x="11866" y="21577"/>
                    <a:pt x="12600" y="21587"/>
                  </a:cubicBezTo>
                  <a:cubicBezTo>
                    <a:pt x="13568" y="21599"/>
                    <a:pt x="13844" y="21584"/>
                    <a:pt x="13813" y="21521"/>
                  </a:cubicBezTo>
                  <a:cubicBezTo>
                    <a:pt x="13791" y="21476"/>
                    <a:pt x="13647" y="21429"/>
                    <a:pt x="13493" y="21417"/>
                  </a:cubicBezTo>
                  <a:cubicBezTo>
                    <a:pt x="13340" y="21405"/>
                    <a:pt x="13112" y="21352"/>
                    <a:pt x="12989" y="21298"/>
                  </a:cubicBezTo>
                  <a:cubicBezTo>
                    <a:pt x="12865" y="21244"/>
                    <a:pt x="12684" y="21207"/>
                    <a:pt x="12585" y="21216"/>
                  </a:cubicBezTo>
                  <a:cubicBezTo>
                    <a:pt x="12487" y="21224"/>
                    <a:pt x="12278" y="21196"/>
                    <a:pt x="12121" y="21153"/>
                  </a:cubicBezTo>
                  <a:lnTo>
                    <a:pt x="11835" y="21076"/>
                  </a:lnTo>
                  <a:lnTo>
                    <a:pt x="11895" y="20603"/>
                  </a:lnTo>
                  <a:cubicBezTo>
                    <a:pt x="11929" y="20344"/>
                    <a:pt x="12047" y="19840"/>
                    <a:pt x="12158" y="19483"/>
                  </a:cubicBezTo>
                  <a:cubicBezTo>
                    <a:pt x="12345" y="18880"/>
                    <a:pt x="12387" y="18818"/>
                    <a:pt x="12762" y="18589"/>
                  </a:cubicBezTo>
                  <a:cubicBezTo>
                    <a:pt x="13066" y="18403"/>
                    <a:pt x="13149" y="18310"/>
                    <a:pt x="13101" y="18211"/>
                  </a:cubicBezTo>
                  <a:cubicBezTo>
                    <a:pt x="13064" y="18132"/>
                    <a:pt x="13122" y="17970"/>
                    <a:pt x="13246" y="17809"/>
                  </a:cubicBezTo>
                  <a:cubicBezTo>
                    <a:pt x="13404" y="17604"/>
                    <a:pt x="13427" y="17518"/>
                    <a:pt x="13343" y="17450"/>
                  </a:cubicBezTo>
                  <a:cubicBezTo>
                    <a:pt x="13193" y="17331"/>
                    <a:pt x="13477" y="17041"/>
                    <a:pt x="13770" y="17013"/>
                  </a:cubicBezTo>
                  <a:cubicBezTo>
                    <a:pt x="13966" y="16995"/>
                    <a:pt x="13983" y="16961"/>
                    <a:pt x="13952" y="16636"/>
                  </a:cubicBezTo>
                  <a:cubicBezTo>
                    <a:pt x="13930" y="16407"/>
                    <a:pt x="13862" y="16252"/>
                    <a:pt x="13761" y="16204"/>
                  </a:cubicBezTo>
                  <a:cubicBezTo>
                    <a:pt x="13632" y="16141"/>
                    <a:pt x="13625" y="16095"/>
                    <a:pt x="13717" y="15940"/>
                  </a:cubicBezTo>
                  <a:cubicBezTo>
                    <a:pt x="13779" y="15836"/>
                    <a:pt x="13842" y="15663"/>
                    <a:pt x="13858" y="15555"/>
                  </a:cubicBezTo>
                  <a:lnTo>
                    <a:pt x="13887" y="15358"/>
                  </a:lnTo>
                  <a:lnTo>
                    <a:pt x="14972" y="15345"/>
                  </a:lnTo>
                  <a:cubicBezTo>
                    <a:pt x="15569" y="15338"/>
                    <a:pt x="16325" y="15330"/>
                    <a:pt x="16650" y="15329"/>
                  </a:cubicBezTo>
                  <a:lnTo>
                    <a:pt x="17242" y="15326"/>
                  </a:lnTo>
                  <a:lnTo>
                    <a:pt x="17187" y="14819"/>
                  </a:lnTo>
                  <a:cubicBezTo>
                    <a:pt x="17138" y="14366"/>
                    <a:pt x="17155" y="14294"/>
                    <a:pt x="17345" y="14139"/>
                  </a:cubicBezTo>
                  <a:cubicBezTo>
                    <a:pt x="17462" y="14044"/>
                    <a:pt x="17586" y="13831"/>
                    <a:pt x="17620" y="13665"/>
                  </a:cubicBezTo>
                  <a:cubicBezTo>
                    <a:pt x="17719" y="13190"/>
                    <a:pt x="17991" y="12924"/>
                    <a:pt x="19166" y="12155"/>
                  </a:cubicBezTo>
                  <a:cubicBezTo>
                    <a:pt x="20589" y="11224"/>
                    <a:pt x="20884" y="10954"/>
                    <a:pt x="21102" y="10388"/>
                  </a:cubicBezTo>
                  <a:cubicBezTo>
                    <a:pt x="21199" y="10137"/>
                    <a:pt x="21333" y="9888"/>
                    <a:pt x="21399" y="9834"/>
                  </a:cubicBezTo>
                  <a:cubicBezTo>
                    <a:pt x="21486" y="9763"/>
                    <a:pt x="21546" y="9423"/>
                    <a:pt x="21549" y="9146"/>
                  </a:cubicBezTo>
                  <a:cubicBezTo>
                    <a:pt x="21551" y="8980"/>
                    <a:pt x="21532" y="8838"/>
                    <a:pt x="21488" y="8790"/>
                  </a:cubicBezTo>
                  <a:cubicBezTo>
                    <a:pt x="21445" y="8744"/>
                    <a:pt x="21375" y="8216"/>
                    <a:pt x="21333" y="7619"/>
                  </a:cubicBezTo>
                  <a:cubicBezTo>
                    <a:pt x="21291" y="7021"/>
                    <a:pt x="21208" y="6429"/>
                    <a:pt x="21149" y="6303"/>
                  </a:cubicBezTo>
                  <a:cubicBezTo>
                    <a:pt x="21090" y="6178"/>
                    <a:pt x="21042" y="5863"/>
                    <a:pt x="21042" y="5604"/>
                  </a:cubicBezTo>
                  <a:cubicBezTo>
                    <a:pt x="21042" y="4728"/>
                    <a:pt x="20844" y="4292"/>
                    <a:pt x="20097" y="3523"/>
                  </a:cubicBezTo>
                  <a:cubicBezTo>
                    <a:pt x="19522" y="2929"/>
                    <a:pt x="19027" y="2609"/>
                    <a:pt x="18583" y="2544"/>
                  </a:cubicBezTo>
                  <a:cubicBezTo>
                    <a:pt x="18225" y="2492"/>
                    <a:pt x="18058" y="2335"/>
                    <a:pt x="18189" y="2172"/>
                  </a:cubicBezTo>
                  <a:cubicBezTo>
                    <a:pt x="18246" y="2101"/>
                    <a:pt x="18243" y="1945"/>
                    <a:pt x="18179" y="1757"/>
                  </a:cubicBezTo>
                  <a:cubicBezTo>
                    <a:pt x="18123" y="1592"/>
                    <a:pt x="18101" y="1431"/>
                    <a:pt x="18130" y="1400"/>
                  </a:cubicBezTo>
                  <a:cubicBezTo>
                    <a:pt x="18283" y="1236"/>
                    <a:pt x="17158" y="297"/>
                    <a:pt x="16798" y="288"/>
                  </a:cubicBezTo>
                  <a:cubicBezTo>
                    <a:pt x="16716" y="285"/>
                    <a:pt x="16566" y="241"/>
                    <a:pt x="16463" y="190"/>
                  </a:cubicBezTo>
                  <a:cubicBezTo>
                    <a:pt x="16360" y="138"/>
                    <a:pt x="16241" y="110"/>
                    <a:pt x="16200" y="127"/>
                  </a:cubicBezTo>
                  <a:cubicBezTo>
                    <a:pt x="16158" y="144"/>
                    <a:pt x="15998" y="126"/>
                    <a:pt x="15845" y="87"/>
                  </a:cubicBezTo>
                  <a:cubicBezTo>
                    <a:pt x="15602" y="26"/>
                    <a:pt x="15247" y="-1"/>
                    <a:pt x="14869" y="1"/>
                  </a:cubicBezTo>
                  <a:close/>
                  <a:moveTo>
                    <a:pt x="18171" y="7849"/>
                  </a:moveTo>
                  <a:lnTo>
                    <a:pt x="18279" y="8036"/>
                  </a:lnTo>
                  <a:cubicBezTo>
                    <a:pt x="18338" y="8139"/>
                    <a:pt x="18403" y="8372"/>
                    <a:pt x="18424" y="8554"/>
                  </a:cubicBezTo>
                  <a:cubicBezTo>
                    <a:pt x="18488" y="9105"/>
                    <a:pt x="18595" y="9535"/>
                    <a:pt x="18688" y="9613"/>
                  </a:cubicBezTo>
                  <a:cubicBezTo>
                    <a:pt x="18789" y="9697"/>
                    <a:pt x="18648" y="9992"/>
                    <a:pt x="18474" y="10063"/>
                  </a:cubicBezTo>
                  <a:cubicBezTo>
                    <a:pt x="18412" y="10089"/>
                    <a:pt x="18210" y="10325"/>
                    <a:pt x="18027" y="10588"/>
                  </a:cubicBezTo>
                  <a:cubicBezTo>
                    <a:pt x="17844" y="10850"/>
                    <a:pt x="17536" y="11230"/>
                    <a:pt x="17342" y="11430"/>
                  </a:cubicBezTo>
                  <a:cubicBezTo>
                    <a:pt x="17148" y="11631"/>
                    <a:pt x="16970" y="11795"/>
                    <a:pt x="16947" y="11795"/>
                  </a:cubicBezTo>
                  <a:cubicBezTo>
                    <a:pt x="16808" y="11795"/>
                    <a:pt x="16669" y="11443"/>
                    <a:pt x="16625" y="10977"/>
                  </a:cubicBezTo>
                  <a:cubicBezTo>
                    <a:pt x="16580" y="10502"/>
                    <a:pt x="16605" y="10392"/>
                    <a:pt x="16845" y="9991"/>
                  </a:cubicBezTo>
                  <a:cubicBezTo>
                    <a:pt x="16994" y="9743"/>
                    <a:pt x="17185" y="9488"/>
                    <a:pt x="17268" y="9425"/>
                  </a:cubicBezTo>
                  <a:cubicBezTo>
                    <a:pt x="17352" y="9362"/>
                    <a:pt x="17391" y="9311"/>
                    <a:pt x="17354" y="9311"/>
                  </a:cubicBezTo>
                  <a:cubicBezTo>
                    <a:pt x="17317" y="9311"/>
                    <a:pt x="17386" y="9185"/>
                    <a:pt x="17507" y="9033"/>
                  </a:cubicBezTo>
                  <a:cubicBezTo>
                    <a:pt x="17640" y="8864"/>
                    <a:pt x="17729" y="8634"/>
                    <a:pt x="17732" y="8446"/>
                  </a:cubicBezTo>
                  <a:cubicBezTo>
                    <a:pt x="17735" y="8218"/>
                    <a:pt x="17793" y="8100"/>
                    <a:pt x="17954" y="7993"/>
                  </a:cubicBezTo>
                  <a:lnTo>
                    <a:pt x="18171" y="7849"/>
                  </a:lnTo>
                  <a:close/>
                  <a:moveTo>
                    <a:pt x="206" y="15334"/>
                  </a:moveTo>
                  <a:cubicBezTo>
                    <a:pt x="152" y="15334"/>
                    <a:pt x="95" y="15337"/>
                    <a:pt x="47" y="15346"/>
                  </a:cubicBezTo>
                  <a:cubicBezTo>
                    <a:pt x="-49" y="15362"/>
                    <a:pt x="5" y="15377"/>
                    <a:pt x="168" y="15378"/>
                  </a:cubicBezTo>
                  <a:cubicBezTo>
                    <a:pt x="331" y="15380"/>
                    <a:pt x="410" y="15366"/>
                    <a:pt x="343" y="15348"/>
                  </a:cubicBezTo>
                  <a:cubicBezTo>
                    <a:pt x="310" y="15339"/>
                    <a:pt x="260" y="15335"/>
                    <a:pt x="206" y="15334"/>
                  </a:cubicBezTo>
                  <a:close/>
                  <a:moveTo>
                    <a:pt x="9644" y="21069"/>
                  </a:moveTo>
                  <a:cubicBezTo>
                    <a:pt x="9628" y="21063"/>
                    <a:pt x="9617" y="21116"/>
                    <a:pt x="9617" y="21210"/>
                  </a:cubicBezTo>
                  <a:cubicBezTo>
                    <a:pt x="9617" y="21336"/>
                    <a:pt x="9637" y="21388"/>
                    <a:pt x="9661" y="21325"/>
                  </a:cubicBezTo>
                  <a:cubicBezTo>
                    <a:pt x="9686" y="21262"/>
                    <a:pt x="9686" y="21159"/>
                    <a:pt x="9661" y="21096"/>
                  </a:cubicBezTo>
                  <a:cubicBezTo>
                    <a:pt x="9655" y="21080"/>
                    <a:pt x="9650" y="21071"/>
                    <a:pt x="9644" y="2106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40" name="MARCUS LOGO no lin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3" t="0" r="23" b="0"/>
            <a:stretch>
              <a:fillRect/>
            </a:stretch>
          </p:blipFill>
          <p:spPr>
            <a:xfrm>
              <a:off x="0" y="0"/>
              <a:ext cx="15175614" cy="17253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4" name="Group 244"/>
          <p:cNvGrpSpPr/>
          <p:nvPr/>
        </p:nvGrpSpPr>
        <p:grpSpPr>
          <a:xfrm>
            <a:off x="5115880" y="14684771"/>
            <a:ext cx="17894994" cy="1828801"/>
            <a:chOff x="40307" y="0"/>
            <a:chExt cx="17894992" cy="1828800"/>
          </a:xfrm>
        </p:grpSpPr>
        <p:sp>
          <p:nvSpPr>
            <p:cNvPr id="242" name="Shape 242"/>
            <p:cNvSpPr/>
            <p:nvPr/>
          </p:nvSpPr>
          <p:spPr>
            <a:xfrm>
              <a:off x="40307" y="-1"/>
              <a:ext cx="7151961" cy="182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6200" tIns="76200" rIns="76200" bIns="76200" numCol="1" anchor="ctr">
              <a:spAutoFit/>
            </a:bodyPr>
            <a:lstStyle/>
            <a:p>
              <a:pPr>
                <a:defRPr sz="100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r>
                <a:rPr>
                  <a:solidFill>
                    <a:srgbClr val="000000"/>
                  </a:solidFill>
                </a:rPr>
                <a:t>MARCUS</a:t>
              </a:r>
              <a:r>
                <a:t> </a:t>
              </a:r>
              <a:r>
                <a:rPr>
                  <a:solidFill>
                    <a:srgbClr val="000000"/>
                  </a:solidFill>
                </a:rPr>
                <a:t>BIEL,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7338775" y="131614"/>
              <a:ext cx="10596526" cy="15655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6200" tIns="76200" rIns="76200" bIns="76200" numCol="1" anchor="ctr">
              <a:spAutoFit/>
            </a:bodyPr>
            <a:lstStyle>
              <a:lvl1pPr algn="r" defTabSz="928687">
                <a:defRPr spc="94" sz="9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/>
              <a:r>
                <a:t>Software Craftsman</a:t>
              </a:r>
            </a:p>
          </p:txBody>
        </p:sp>
      </p:grpSp>
      <p:sp>
        <p:nvSpPr>
          <p:cNvPr id="245" name="Shape 245"/>
          <p:cNvSpPr/>
          <p:nvPr/>
        </p:nvSpPr>
        <p:spPr>
          <a:xfrm>
            <a:off x="24533232" y="21183543"/>
            <a:ext cx="11913287" cy="1565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r" defTabSz="928687">
              <a:defRPr spc="94" sz="9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www.marcus-biel.com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body" idx="13"/>
          </p:nvPr>
        </p:nvSpPr>
        <p:spPr>
          <a:xfrm>
            <a:off x="342106" y="342899"/>
            <a:ext cx="12502332" cy="1828801"/>
          </a:xfrm>
          <a:prstGeom prst="rect">
            <a:avLst/>
          </a:prstGeom>
        </p:spPr>
        <p:txBody>
          <a:bodyPr/>
          <a:lstStyle/>
          <a:p>
            <a:pPr/>
            <a:r>
              <a:t>Comparable Interface</a:t>
            </a:r>
          </a:p>
        </p:txBody>
      </p:sp>
      <p:sp>
        <p:nvSpPr>
          <p:cNvPr id="330" name="Shape 330"/>
          <p:cNvSpPr/>
          <p:nvPr>
            <p:ph type="body" sz="quarter" idx="4294967295"/>
          </p:nvPr>
        </p:nvSpPr>
        <p:spPr>
          <a:xfrm>
            <a:off x="4473659" y="9175816"/>
            <a:ext cx="27628681" cy="4508369"/>
          </a:xfrm>
          <a:prstGeom prst="rect">
            <a:avLst/>
          </a:prstGeom>
        </p:spPr>
        <p:txBody>
          <a:bodyPr anchor="t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200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>
                <a:solidFill>
                  <a:srgbClr val="931A68"/>
                </a:solidFill>
              </a:rPr>
              <a:t>int</a:t>
            </a:r>
            <a:r>
              <a:t> compareTo(T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);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/>
          <p:nvPr>
            <p:ph type="body" idx="13"/>
          </p:nvPr>
        </p:nvSpPr>
        <p:spPr>
          <a:xfrm>
            <a:off x="342106" y="342899"/>
            <a:ext cx="10671126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Comparable</a:t>
            </a:r>
          </a:p>
        </p:txBody>
      </p:sp>
      <p:pic>
        <p:nvPicPr>
          <p:cNvPr id="878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91908" y="5502738"/>
            <a:ext cx="13992184" cy="16364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/>
          <p:nvPr>
            <p:ph type="body" idx="13"/>
          </p:nvPr>
        </p:nvSpPr>
        <p:spPr>
          <a:xfrm>
            <a:off x="342106" y="342899"/>
            <a:ext cx="10671126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Comparable</a:t>
            </a:r>
          </a:p>
        </p:txBody>
      </p:sp>
      <p:sp>
        <p:nvSpPr>
          <p:cNvPr id="883" name="Shape 883"/>
          <p:cNvSpPr/>
          <p:nvPr>
            <p:ph type="body" sz="quarter" idx="4294967295"/>
          </p:nvPr>
        </p:nvSpPr>
        <p:spPr>
          <a:xfrm>
            <a:off x="12051222" y="9497943"/>
            <a:ext cx="12473555" cy="3864114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120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java.util.Arrays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120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java.util.Collections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/>
          <p:nvPr>
            <p:ph type="body" idx="13"/>
          </p:nvPr>
        </p:nvSpPr>
        <p:spPr>
          <a:xfrm>
            <a:off x="342106" y="342899"/>
            <a:ext cx="10671126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Comparable</a:t>
            </a:r>
          </a:p>
        </p:txBody>
      </p:sp>
      <p:sp>
        <p:nvSpPr>
          <p:cNvPr id="888" name="Shape 888"/>
          <p:cNvSpPr/>
          <p:nvPr>
            <p:ph type="body" sz="quarter" idx="4294967295"/>
          </p:nvPr>
        </p:nvSpPr>
        <p:spPr>
          <a:xfrm>
            <a:off x="12996826" y="9477255"/>
            <a:ext cx="10582348" cy="3905489"/>
          </a:xfrm>
          <a:prstGeom prst="rect">
            <a:avLst/>
          </a:prstGeom>
        </p:spPr>
        <p:txBody>
          <a:bodyPr/>
          <a:lstStyle/>
          <a:p>
            <a:pPr marL="0" indent="0" defTabSz="452627">
              <a:spcBef>
                <a:spcPts val="0"/>
              </a:spcBef>
              <a:buSzTx/>
              <a:buNone/>
              <a:defRPr sz="1188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java.util.TreeSet</a:t>
            </a:r>
            <a:br/>
            <a:r>
              <a:t>java.util.TreeMap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10322320" y="9080307"/>
            <a:ext cx="19788870" cy="469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>
            <a:lvl1pPr algn="l">
              <a:defRPr spc="400" sz="20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.compareTo(      )</a:t>
            </a:r>
          </a:p>
        </p:txBody>
      </p:sp>
      <p:pic>
        <p:nvPicPr>
          <p:cNvPr id="335" name="IMG_3218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8723" y="8889589"/>
            <a:ext cx="7620001" cy="50808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336" name="IMG_3214-Edit-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141937" y="9463894"/>
            <a:ext cx="6758391" cy="45065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sp>
        <p:nvSpPr>
          <p:cNvPr id="337" name="Shape 337"/>
          <p:cNvSpPr/>
          <p:nvPr>
            <p:ph type="body" idx="13"/>
          </p:nvPr>
        </p:nvSpPr>
        <p:spPr>
          <a:xfrm>
            <a:off x="342106" y="342899"/>
            <a:ext cx="12502332" cy="1828801"/>
          </a:xfrm>
          <a:prstGeom prst="rect">
            <a:avLst/>
          </a:prstGeom>
        </p:spPr>
        <p:txBody>
          <a:bodyPr/>
          <a:lstStyle/>
          <a:p>
            <a:pPr/>
            <a:r>
              <a:t>Comparable Interface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body" idx="13"/>
          </p:nvPr>
        </p:nvSpPr>
        <p:spPr>
          <a:xfrm>
            <a:off x="342106" y="342899"/>
            <a:ext cx="12502332" cy="1828801"/>
          </a:xfrm>
          <a:prstGeom prst="rect">
            <a:avLst/>
          </a:prstGeom>
        </p:spPr>
        <p:txBody>
          <a:bodyPr/>
          <a:lstStyle/>
          <a:p>
            <a:pPr/>
            <a:r>
              <a:t>Comparable Interface</a:t>
            </a:r>
          </a:p>
        </p:txBody>
      </p:sp>
      <p:sp>
        <p:nvSpPr>
          <p:cNvPr id="342" name="Shape 342"/>
          <p:cNvSpPr/>
          <p:nvPr/>
        </p:nvSpPr>
        <p:spPr>
          <a:xfrm>
            <a:off x="10322320" y="9080307"/>
            <a:ext cx="19788870" cy="469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>
            <a:lvl1pPr algn="l">
              <a:defRPr spc="400" sz="20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.compareTo(      )</a:t>
            </a:r>
          </a:p>
        </p:txBody>
      </p:sp>
      <p:pic>
        <p:nvPicPr>
          <p:cNvPr id="343" name="IMG_3218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8723" y="8889589"/>
            <a:ext cx="7620001" cy="50808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344" name="IMG_3214-Edit-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141937" y="9463894"/>
            <a:ext cx="6758391" cy="45065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type="body" idx="13"/>
          </p:nvPr>
        </p:nvSpPr>
        <p:spPr>
          <a:xfrm>
            <a:off x="342106" y="342899"/>
            <a:ext cx="12502332" cy="1828801"/>
          </a:xfrm>
          <a:prstGeom prst="rect">
            <a:avLst/>
          </a:prstGeom>
        </p:spPr>
        <p:txBody>
          <a:bodyPr/>
          <a:lstStyle/>
          <a:p>
            <a:pPr/>
            <a:r>
              <a:t>Comparable Interface</a:t>
            </a:r>
          </a:p>
        </p:txBody>
      </p:sp>
      <p:sp>
        <p:nvSpPr>
          <p:cNvPr id="349" name="Shape 349"/>
          <p:cNvSpPr/>
          <p:nvPr/>
        </p:nvSpPr>
        <p:spPr>
          <a:xfrm>
            <a:off x="9584139" y="9080307"/>
            <a:ext cx="17407722" cy="469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>
            <a:lvl1pPr>
              <a:defRPr spc="400" sz="20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less than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body" idx="13"/>
          </p:nvPr>
        </p:nvSpPr>
        <p:spPr>
          <a:xfrm>
            <a:off x="342106" y="342899"/>
            <a:ext cx="12502332" cy="1828801"/>
          </a:xfrm>
          <a:prstGeom prst="rect">
            <a:avLst/>
          </a:prstGeom>
        </p:spPr>
        <p:txBody>
          <a:bodyPr/>
          <a:lstStyle/>
          <a:p>
            <a:pPr/>
            <a:r>
              <a:t>Comparable Interface</a:t>
            </a:r>
          </a:p>
        </p:txBody>
      </p:sp>
      <p:sp>
        <p:nvSpPr>
          <p:cNvPr id="354" name="Shape 354"/>
          <p:cNvSpPr/>
          <p:nvPr/>
        </p:nvSpPr>
        <p:spPr>
          <a:xfrm>
            <a:off x="9584139" y="9080307"/>
            <a:ext cx="17407722" cy="469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>
            <a:lvl1pPr>
              <a:defRPr spc="400" sz="20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equal to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type="body" idx="13"/>
          </p:nvPr>
        </p:nvSpPr>
        <p:spPr>
          <a:xfrm>
            <a:off x="342106" y="342899"/>
            <a:ext cx="12502332" cy="1828801"/>
          </a:xfrm>
          <a:prstGeom prst="rect">
            <a:avLst/>
          </a:prstGeom>
        </p:spPr>
        <p:txBody>
          <a:bodyPr/>
          <a:lstStyle/>
          <a:p>
            <a:pPr/>
            <a:r>
              <a:t>Comparable Interface</a:t>
            </a:r>
          </a:p>
        </p:txBody>
      </p:sp>
      <p:sp>
        <p:nvSpPr>
          <p:cNvPr id="359" name="Shape 359"/>
          <p:cNvSpPr/>
          <p:nvPr/>
        </p:nvSpPr>
        <p:spPr>
          <a:xfrm>
            <a:off x="9584139" y="9080307"/>
            <a:ext cx="17407722" cy="469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>
            <a:lvl1pPr>
              <a:defRPr spc="400" sz="20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greater than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body" idx="13"/>
          </p:nvPr>
        </p:nvSpPr>
        <p:spPr>
          <a:xfrm>
            <a:off x="342106" y="342899"/>
            <a:ext cx="12502332" cy="1828801"/>
          </a:xfrm>
          <a:prstGeom prst="rect">
            <a:avLst/>
          </a:prstGeom>
        </p:spPr>
        <p:txBody>
          <a:bodyPr/>
          <a:lstStyle/>
          <a:p>
            <a:pPr/>
            <a:r>
              <a:t>Comparable Interface</a:t>
            </a:r>
          </a:p>
        </p:txBody>
      </p:sp>
      <p:sp>
        <p:nvSpPr>
          <p:cNvPr id="364" name="Shape 364"/>
          <p:cNvSpPr/>
          <p:nvPr/>
        </p:nvSpPr>
        <p:spPr>
          <a:xfrm>
            <a:off x="10322320" y="9080307"/>
            <a:ext cx="19788870" cy="469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>
            <a:lvl1pPr algn="l">
              <a:defRPr spc="400" sz="20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.compareTo(      )</a:t>
            </a:r>
          </a:p>
        </p:txBody>
      </p:sp>
      <p:pic>
        <p:nvPicPr>
          <p:cNvPr id="365" name="IMG_3218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8723" y="8889589"/>
            <a:ext cx="7620001" cy="50808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366" name="IMG_3214-Edit-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141937" y="9463894"/>
            <a:ext cx="6758391" cy="45065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9548499" y="8618892"/>
            <a:ext cx="21405184" cy="5622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>
            <a:lvl1pPr algn="l">
              <a:defRPr spc="400" sz="20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.compareTo(         )</a:t>
            </a:r>
          </a:p>
        </p:txBody>
      </p:sp>
      <p:pic>
        <p:nvPicPr>
          <p:cNvPr id="371" name="IMG_3225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15157" y="7191308"/>
            <a:ext cx="15440364" cy="102935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sp>
        <p:nvSpPr>
          <p:cNvPr id="372" name="Shape 372"/>
          <p:cNvSpPr/>
          <p:nvPr>
            <p:ph type="body" idx="13"/>
          </p:nvPr>
        </p:nvSpPr>
        <p:spPr>
          <a:xfrm>
            <a:off x="342106" y="342899"/>
            <a:ext cx="6052493" cy="1828801"/>
          </a:xfrm>
          <a:prstGeom prst="rect">
            <a:avLst/>
          </a:prstGeom>
        </p:spPr>
        <p:txBody>
          <a:bodyPr/>
          <a:lstStyle/>
          <a:p>
            <a:pPr/>
            <a:r>
              <a:t>Less Than</a:t>
            </a:r>
          </a:p>
        </p:txBody>
      </p:sp>
      <p:pic>
        <p:nvPicPr>
          <p:cNvPr id="373" name="IMG_3218-Edi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58057" y="8889589"/>
            <a:ext cx="7620001" cy="50808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type="body" idx="13"/>
          </p:nvPr>
        </p:nvSpPr>
        <p:spPr>
          <a:xfrm>
            <a:off x="342106" y="342899"/>
            <a:ext cx="6052493" cy="1828801"/>
          </a:xfrm>
          <a:prstGeom prst="rect">
            <a:avLst/>
          </a:prstGeom>
        </p:spPr>
        <p:txBody>
          <a:bodyPr/>
          <a:lstStyle/>
          <a:p>
            <a:pPr/>
            <a:r>
              <a:t>Less Than</a:t>
            </a:r>
          </a:p>
        </p:txBody>
      </p:sp>
      <p:sp>
        <p:nvSpPr>
          <p:cNvPr id="378" name="Shape 378"/>
          <p:cNvSpPr/>
          <p:nvPr/>
        </p:nvSpPr>
        <p:spPr>
          <a:xfrm>
            <a:off x="10103473" y="8459614"/>
            <a:ext cx="16369054" cy="594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/>
          <a:p>
            <a:pPr algn="l" defTabSz="402336">
              <a:defRPr sz="17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return </a:t>
            </a:r>
            <a:r>
              <a:t>-454;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9548499" y="8618892"/>
            <a:ext cx="21405184" cy="5622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>
            <a:lvl1pPr algn="l">
              <a:defRPr spc="400" sz="20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.compareTo(         )</a:t>
            </a:r>
          </a:p>
        </p:txBody>
      </p:sp>
      <p:sp>
        <p:nvSpPr>
          <p:cNvPr id="383" name="Shape 383"/>
          <p:cNvSpPr/>
          <p:nvPr>
            <p:ph type="body" idx="13"/>
          </p:nvPr>
        </p:nvSpPr>
        <p:spPr>
          <a:xfrm>
            <a:off x="342106" y="342899"/>
            <a:ext cx="4833963" cy="1828801"/>
          </a:xfrm>
          <a:prstGeom prst="rect">
            <a:avLst/>
          </a:prstGeom>
        </p:spPr>
        <p:txBody>
          <a:bodyPr/>
          <a:lstStyle/>
          <a:p>
            <a:pPr/>
            <a:r>
              <a:t>Equal to</a:t>
            </a:r>
          </a:p>
        </p:txBody>
      </p:sp>
      <p:pic>
        <p:nvPicPr>
          <p:cNvPr id="384" name="IMG_3218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8057" y="8889589"/>
            <a:ext cx="7620001" cy="50808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385" name="IMG_3225-Edi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98052" y="8782925"/>
            <a:ext cx="9164874" cy="610991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body" idx="13"/>
          </p:nvPr>
        </p:nvSpPr>
        <p:spPr>
          <a:xfrm>
            <a:off x="342106" y="342899"/>
            <a:ext cx="17274754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is Comparable used for?</a:t>
            </a:r>
          </a:p>
        </p:txBody>
      </p:sp>
      <p:grpSp>
        <p:nvGrpSpPr>
          <p:cNvPr id="255" name="Group 255"/>
          <p:cNvGrpSpPr/>
          <p:nvPr/>
        </p:nvGrpSpPr>
        <p:grpSpPr>
          <a:xfrm>
            <a:off x="3094988" y="8347099"/>
            <a:ext cx="30386024" cy="5624095"/>
            <a:chOff x="0" y="0"/>
            <a:chExt cx="30386022" cy="5624093"/>
          </a:xfrm>
        </p:grpSpPr>
        <p:pic>
          <p:nvPicPr>
            <p:cNvPr id="250" name="IMG_3224-Edi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949881" y="0"/>
              <a:ext cx="8436142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51" name="IMG_3221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43303"/>
              <a:ext cx="7620000" cy="50807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52" name="IMG_3218-Ed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59630" y="543272"/>
              <a:ext cx="7620001" cy="50808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53" name="IMG_3214-Edit-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51242" y="1117576"/>
              <a:ext cx="6758391" cy="45065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54" name="IMG_3225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668639" y="894688"/>
              <a:ext cx="7094109" cy="47294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body" idx="13"/>
          </p:nvPr>
        </p:nvSpPr>
        <p:spPr>
          <a:xfrm>
            <a:off x="342106" y="342899"/>
            <a:ext cx="4833963" cy="1828801"/>
          </a:xfrm>
          <a:prstGeom prst="rect">
            <a:avLst/>
          </a:prstGeom>
        </p:spPr>
        <p:txBody>
          <a:bodyPr/>
          <a:lstStyle/>
          <a:p>
            <a:pPr/>
            <a:r>
              <a:t>Equal to</a:t>
            </a:r>
          </a:p>
        </p:txBody>
      </p:sp>
      <p:sp>
        <p:nvSpPr>
          <p:cNvPr id="390" name="Shape 390"/>
          <p:cNvSpPr/>
          <p:nvPr/>
        </p:nvSpPr>
        <p:spPr>
          <a:xfrm>
            <a:off x="11324766" y="8459614"/>
            <a:ext cx="13926468" cy="594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/>
          <a:p>
            <a:pPr algn="l" defTabSz="457200">
              <a:defRPr sz="200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return</a:t>
            </a:r>
            <a:r>
              <a:t> 0;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9548499" y="8618892"/>
            <a:ext cx="21405184" cy="5622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>
            <a:lvl1pPr algn="l">
              <a:defRPr spc="400" sz="20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r>
              <a:t>.compareTo(   )</a:t>
            </a:r>
          </a:p>
        </p:txBody>
      </p:sp>
      <p:sp>
        <p:nvSpPr>
          <p:cNvPr id="395" name="Shape 395"/>
          <p:cNvSpPr/>
          <p:nvPr>
            <p:ph type="body" idx="13"/>
          </p:nvPr>
        </p:nvSpPr>
        <p:spPr>
          <a:xfrm>
            <a:off x="342106" y="342899"/>
            <a:ext cx="7571780" cy="1828801"/>
          </a:xfrm>
          <a:prstGeom prst="rect">
            <a:avLst/>
          </a:prstGeom>
        </p:spPr>
        <p:txBody>
          <a:bodyPr/>
          <a:lstStyle/>
          <a:p>
            <a:pPr/>
            <a:r>
              <a:t>Greater Than</a:t>
            </a:r>
          </a:p>
        </p:txBody>
      </p:sp>
      <p:pic>
        <p:nvPicPr>
          <p:cNvPr id="396" name="IMG_3218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8057" y="8889589"/>
            <a:ext cx="7620001" cy="50808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397" name="IMG_3225-Edi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97876" y="10028463"/>
            <a:ext cx="5254783" cy="35031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10103473" y="8459614"/>
            <a:ext cx="16369054" cy="594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/>
          <a:p>
            <a:pPr algn="l" defTabSz="457200">
              <a:defRPr sz="200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return</a:t>
            </a:r>
            <a:r>
              <a:t> 42;</a:t>
            </a:r>
          </a:p>
        </p:txBody>
      </p:sp>
      <p:sp>
        <p:nvSpPr>
          <p:cNvPr id="402" name="Shape 402"/>
          <p:cNvSpPr/>
          <p:nvPr/>
        </p:nvSpPr>
        <p:spPr>
          <a:xfrm>
            <a:off x="342106" y="342899"/>
            <a:ext cx="757178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Greater Than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type="body" idx="13"/>
          </p:nvPr>
        </p:nvSpPr>
        <p:spPr>
          <a:xfrm>
            <a:off x="342106" y="342899"/>
            <a:ext cx="13925501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does “less” mean?</a:t>
            </a:r>
          </a:p>
        </p:txBody>
      </p:sp>
      <p:pic>
        <p:nvPicPr>
          <p:cNvPr id="407" name="IMG_3224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7941" y="8617953"/>
            <a:ext cx="8436142" cy="56240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408" name="IMG_3221-Edi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63330" y="9161257"/>
            <a:ext cx="7620001" cy="50807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409" name="IMG_3218-Edi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367690" y="9161225"/>
            <a:ext cx="7620001" cy="50808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410" name="IMG_3214-Edit-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59301" y="9735529"/>
            <a:ext cx="6758390" cy="45065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411" name="IMG_3225-Edi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81918" y="9512641"/>
            <a:ext cx="7094108" cy="472940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type="body" idx="13"/>
          </p:nvPr>
        </p:nvSpPr>
        <p:spPr>
          <a:xfrm>
            <a:off x="342106" y="342899"/>
            <a:ext cx="13925501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does “less” mean?</a:t>
            </a:r>
          </a:p>
        </p:txBody>
      </p:sp>
      <p:grpSp>
        <p:nvGrpSpPr>
          <p:cNvPr id="421" name="Group 421"/>
          <p:cNvGrpSpPr/>
          <p:nvPr/>
        </p:nvGrpSpPr>
        <p:grpSpPr>
          <a:xfrm>
            <a:off x="2974883" y="8617953"/>
            <a:ext cx="30626234" cy="5624094"/>
            <a:chOff x="0" y="0"/>
            <a:chExt cx="30626232" cy="5624093"/>
          </a:xfrm>
        </p:grpSpPr>
        <p:pic>
          <p:nvPicPr>
            <p:cNvPr id="416" name="IMG_3224-Edi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190092" y="0"/>
              <a:ext cx="8436141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17" name="IMG_3221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43303"/>
              <a:ext cx="7620000" cy="50807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18" name="IMG_3218-Ed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399840" y="543272"/>
              <a:ext cx="7620001" cy="50808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19" name="IMG_3214-Edit-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691452" y="1117576"/>
              <a:ext cx="6758390" cy="45065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20" name="IMG_3225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277832" y="894688"/>
              <a:ext cx="7094108" cy="47294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 advClick="1" p14:dur="15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type="body" idx="13"/>
          </p:nvPr>
        </p:nvSpPr>
        <p:spPr>
          <a:xfrm>
            <a:off x="342106" y="342899"/>
            <a:ext cx="13925501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does “less” mean?</a:t>
            </a:r>
          </a:p>
        </p:txBody>
      </p:sp>
      <p:grpSp>
        <p:nvGrpSpPr>
          <p:cNvPr id="431" name="Group 431"/>
          <p:cNvGrpSpPr/>
          <p:nvPr/>
        </p:nvGrpSpPr>
        <p:grpSpPr>
          <a:xfrm>
            <a:off x="2974883" y="8617953"/>
            <a:ext cx="30626234" cy="5624094"/>
            <a:chOff x="0" y="0"/>
            <a:chExt cx="30626232" cy="5624093"/>
          </a:xfrm>
        </p:grpSpPr>
        <p:pic>
          <p:nvPicPr>
            <p:cNvPr id="426" name="IMG_3224-Edi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190092" y="0"/>
              <a:ext cx="8436141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27" name="IMG_3221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43303"/>
              <a:ext cx="7620000" cy="50807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28" name="IMG_3218-Ed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399840" y="543272"/>
              <a:ext cx="7620001" cy="50808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29" name="IMG_3214-Edit-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691452" y="1117576"/>
              <a:ext cx="6758390" cy="45065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30" name="IMG_3225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277832" y="894688"/>
              <a:ext cx="7094108" cy="47294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 advClick="1" p14:dur="15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type="body" idx="13"/>
          </p:nvPr>
        </p:nvSpPr>
        <p:spPr>
          <a:xfrm>
            <a:off x="342106" y="342899"/>
            <a:ext cx="13925501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does “less” mean?</a:t>
            </a:r>
          </a:p>
        </p:txBody>
      </p:sp>
      <p:grpSp>
        <p:nvGrpSpPr>
          <p:cNvPr id="441" name="Group 441"/>
          <p:cNvGrpSpPr/>
          <p:nvPr/>
        </p:nvGrpSpPr>
        <p:grpSpPr>
          <a:xfrm>
            <a:off x="2974883" y="8617953"/>
            <a:ext cx="30626234" cy="5624094"/>
            <a:chOff x="0" y="0"/>
            <a:chExt cx="30626232" cy="5624093"/>
          </a:xfrm>
        </p:grpSpPr>
        <p:pic>
          <p:nvPicPr>
            <p:cNvPr id="436" name="IMG_3224-Edi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190092" y="0"/>
              <a:ext cx="8436141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37" name="IMG_3221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43303"/>
              <a:ext cx="7620000" cy="50807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38" name="IMG_3218-Ed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399840" y="543272"/>
              <a:ext cx="7620001" cy="50808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39" name="IMG_3214-Edit-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691452" y="1117576"/>
              <a:ext cx="6758390" cy="45065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40" name="IMG_3225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277832" y="894688"/>
              <a:ext cx="7094108" cy="47294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 advClick="1" p14:dur="15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type="body" idx="13"/>
          </p:nvPr>
        </p:nvSpPr>
        <p:spPr>
          <a:xfrm>
            <a:off x="342106" y="342899"/>
            <a:ext cx="13925501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does “less” mean?</a:t>
            </a:r>
          </a:p>
        </p:txBody>
      </p:sp>
      <p:grpSp>
        <p:nvGrpSpPr>
          <p:cNvPr id="451" name="Group 451"/>
          <p:cNvGrpSpPr/>
          <p:nvPr/>
        </p:nvGrpSpPr>
        <p:grpSpPr>
          <a:xfrm>
            <a:off x="2946597" y="9003320"/>
            <a:ext cx="30682806" cy="5624094"/>
            <a:chOff x="0" y="0"/>
            <a:chExt cx="30682805" cy="5624093"/>
          </a:xfrm>
        </p:grpSpPr>
        <p:pic>
          <p:nvPicPr>
            <p:cNvPr id="446" name="IMG_3214-Edit-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924415" y="558789"/>
              <a:ext cx="6758391" cy="450651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47" name="IMG_3218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346798" y="271636"/>
              <a:ext cx="7620001" cy="508082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48" name="IMG_3225-Ed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845577" y="447344"/>
              <a:ext cx="7094108" cy="47294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49" name="IMG_3221-Edit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143403" y="271651"/>
              <a:ext cx="7620001" cy="508079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50" name="IMG_3224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436141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 advClick="1" p14:dur="15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type="body" idx="13"/>
          </p:nvPr>
        </p:nvSpPr>
        <p:spPr>
          <a:xfrm>
            <a:off x="342106" y="342899"/>
            <a:ext cx="13925501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does “less” mean?</a:t>
            </a:r>
          </a:p>
        </p:txBody>
      </p:sp>
      <p:grpSp>
        <p:nvGrpSpPr>
          <p:cNvPr id="461" name="Group 461"/>
          <p:cNvGrpSpPr/>
          <p:nvPr/>
        </p:nvGrpSpPr>
        <p:grpSpPr>
          <a:xfrm>
            <a:off x="2946597" y="9003320"/>
            <a:ext cx="30682806" cy="5624094"/>
            <a:chOff x="0" y="0"/>
            <a:chExt cx="30682805" cy="5624093"/>
          </a:xfrm>
        </p:grpSpPr>
        <p:pic>
          <p:nvPicPr>
            <p:cNvPr id="456" name="IMG_3214-Edit-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924415" y="558789"/>
              <a:ext cx="6758391" cy="450651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57" name="IMG_3218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346798" y="271636"/>
              <a:ext cx="7620001" cy="508082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58" name="IMG_3225-Ed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845577" y="447344"/>
              <a:ext cx="7094108" cy="47294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59" name="IMG_3221-Edit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143403" y="271651"/>
              <a:ext cx="7620001" cy="508079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60" name="IMG_3224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436141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 advClick="1" p14:dur="15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type="body" idx="13"/>
          </p:nvPr>
        </p:nvSpPr>
        <p:spPr>
          <a:xfrm>
            <a:off x="342106" y="342899"/>
            <a:ext cx="13925501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does “less” mean?</a:t>
            </a:r>
          </a:p>
        </p:txBody>
      </p:sp>
      <p:grpSp>
        <p:nvGrpSpPr>
          <p:cNvPr id="471" name="Group 471"/>
          <p:cNvGrpSpPr/>
          <p:nvPr/>
        </p:nvGrpSpPr>
        <p:grpSpPr>
          <a:xfrm>
            <a:off x="2946597" y="9003320"/>
            <a:ext cx="30682806" cy="5624094"/>
            <a:chOff x="0" y="0"/>
            <a:chExt cx="30682805" cy="5624093"/>
          </a:xfrm>
        </p:grpSpPr>
        <p:pic>
          <p:nvPicPr>
            <p:cNvPr id="466" name="IMG_3214-Edit-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924415" y="558789"/>
              <a:ext cx="6758391" cy="450651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67" name="IMG_3218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346798" y="271636"/>
              <a:ext cx="7620001" cy="508082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68" name="IMG_3225-Ed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845577" y="447344"/>
              <a:ext cx="7094108" cy="47294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69" name="IMG_3221-Edit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143403" y="271651"/>
              <a:ext cx="7620001" cy="508079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70" name="IMG_3224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436141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 advClick="1" p14:dur="15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body" idx="13"/>
          </p:nvPr>
        </p:nvSpPr>
        <p:spPr>
          <a:xfrm>
            <a:off x="342106" y="342899"/>
            <a:ext cx="17274754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is Comparable used for?</a:t>
            </a:r>
          </a:p>
        </p:txBody>
      </p:sp>
      <p:pic>
        <p:nvPicPr>
          <p:cNvPr id="260" name="IMG_3224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44871" y="8617953"/>
            <a:ext cx="8436141" cy="56240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261" name="IMG_3221-Edi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94988" y="9161256"/>
            <a:ext cx="7620001" cy="50807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262" name="IMG_3218-Edi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54619" y="9161225"/>
            <a:ext cx="7620001" cy="50808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263" name="IMG_3214-Edit-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46231" y="9735529"/>
            <a:ext cx="6758391" cy="45065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264" name="IMG_3225-Edi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763629" y="9512641"/>
            <a:ext cx="7094108" cy="47294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>
            <p:ph type="body" idx="13"/>
          </p:nvPr>
        </p:nvSpPr>
        <p:spPr>
          <a:xfrm>
            <a:off x="342106" y="342899"/>
            <a:ext cx="13925501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does “less” mean?</a:t>
            </a:r>
          </a:p>
        </p:txBody>
      </p:sp>
      <p:grpSp>
        <p:nvGrpSpPr>
          <p:cNvPr id="481" name="Group 481"/>
          <p:cNvGrpSpPr/>
          <p:nvPr/>
        </p:nvGrpSpPr>
        <p:grpSpPr>
          <a:xfrm>
            <a:off x="2946597" y="9003320"/>
            <a:ext cx="30682806" cy="5624094"/>
            <a:chOff x="0" y="0"/>
            <a:chExt cx="30682805" cy="5624093"/>
          </a:xfrm>
        </p:grpSpPr>
        <p:pic>
          <p:nvPicPr>
            <p:cNvPr id="476" name="IMG_3214-Edit-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924415" y="558789"/>
              <a:ext cx="6758391" cy="450651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77" name="IMG_3218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346798" y="271636"/>
              <a:ext cx="7620001" cy="508082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78" name="IMG_3225-Ed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845577" y="447344"/>
              <a:ext cx="7094108" cy="47294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79" name="IMG_3221-Edit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143403" y="271651"/>
              <a:ext cx="7620001" cy="508079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80" name="IMG_3224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436141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 advClick="1" p14:dur="15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roup 490"/>
          <p:cNvGrpSpPr/>
          <p:nvPr/>
        </p:nvGrpSpPr>
        <p:grpSpPr>
          <a:xfrm>
            <a:off x="3663253" y="8889589"/>
            <a:ext cx="29249493" cy="5696572"/>
            <a:chOff x="0" y="0"/>
            <a:chExt cx="29249492" cy="5696570"/>
          </a:xfrm>
        </p:grpSpPr>
        <p:pic>
          <p:nvPicPr>
            <p:cNvPr id="485" name="IMG_3218-Edi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629492" y="0"/>
              <a:ext cx="7620001" cy="50808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86" name="IMG_3221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767847" y="15"/>
              <a:ext cx="7620001" cy="50807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87" name="IMG_3214-Edit-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653621" y="821046"/>
              <a:ext cx="6758391" cy="45065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88" name="IMG_3225-Edit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118638" y="598158"/>
              <a:ext cx="7094109" cy="47294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89" name="IMG_3224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72476"/>
              <a:ext cx="8436141" cy="562409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  <p:sp>
        <p:nvSpPr>
          <p:cNvPr id="491" name="Shape 491"/>
          <p:cNvSpPr/>
          <p:nvPr>
            <p:ph type="body" idx="13"/>
          </p:nvPr>
        </p:nvSpPr>
        <p:spPr>
          <a:xfrm>
            <a:off x="342106" y="342899"/>
            <a:ext cx="13925501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does “less” mean?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type="body" idx="13"/>
          </p:nvPr>
        </p:nvSpPr>
        <p:spPr>
          <a:xfrm>
            <a:off x="342106" y="342899"/>
            <a:ext cx="13925501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does “less” mean?</a:t>
            </a:r>
          </a:p>
        </p:txBody>
      </p:sp>
      <p:grpSp>
        <p:nvGrpSpPr>
          <p:cNvPr id="501" name="Group 501"/>
          <p:cNvGrpSpPr/>
          <p:nvPr/>
        </p:nvGrpSpPr>
        <p:grpSpPr>
          <a:xfrm>
            <a:off x="3663253" y="8889589"/>
            <a:ext cx="29249493" cy="5696572"/>
            <a:chOff x="0" y="0"/>
            <a:chExt cx="29249492" cy="5696570"/>
          </a:xfrm>
        </p:grpSpPr>
        <p:pic>
          <p:nvPicPr>
            <p:cNvPr id="496" name="IMG_3218-Edi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629492" y="0"/>
              <a:ext cx="7620001" cy="50808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97" name="IMG_3221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767847" y="15"/>
              <a:ext cx="7620001" cy="50807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98" name="IMG_3214-Edit-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653621" y="821046"/>
              <a:ext cx="6758391" cy="45065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499" name="IMG_3225-Edit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118638" y="598158"/>
              <a:ext cx="7094109" cy="47294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500" name="IMG_3224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72476"/>
              <a:ext cx="8436141" cy="562409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 advClick="1" p14:dur="15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roup 510"/>
          <p:cNvGrpSpPr/>
          <p:nvPr/>
        </p:nvGrpSpPr>
        <p:grpSpPr>
          <a:xfrm>
            <a:off x="3518900" y="8889605"/>
            <a:ext cx="29538200" cy="5744965"/>
            <a:chOff x="0" y="0"/>
            <a:chExt cx="29538199" cy="5744963"/>
          </a:xfrm>
        </p:grpSpPr>
        <p:pic>
          <p:nvPicPr>
            <p:cNvPr id="505" name="IMG_3224-Edi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102059" y="120870"/>
              <a:ext cx="8436141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506" name="IMG_3225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451274" y="709586"/>
              <a:ext cx="7094109" cy="472940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507" name="IMG_3214-Edit-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017536" y="932475"/>
              <a:ext cx="6758391" cy="45065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508" name="IMG_3221-Edit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358780" y="0"/>
              <a:ext cx="7620001" cy="50807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509" name="IMG_3218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344098"/>
              <a:ext cx="7620000" cy="50808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  <p:sp>
        <p:nvSpPr>
          <p:cNvPr id="511" name="Shape 511"/>
          <p:cNvSpPr/>
          <p:nvPr>
            <p:ph type="body" idx="13"/>
          </p:nvPr>
        </p:nvSpPr>
        <p:spPr>
          <a:xfrm>
            <a:off x="342106" y="342899"/>
            <a:ext cx="13925501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does “less” mean?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1656" y="5742949"/>
            <a:ext cx="13992184" cy="16364191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hape 516"/>
          <p:cNvSpPr/>
          <p:nvPr>
            <p:ph type="body" idx="13"/>
          </p:nvPr>
        </p:nvSpPr>
        <p:spPr>
          <a:xfrm>
            <a:off x="342106" y="342899"/>
            <a:ext cx="15272396" cy="1828801"/>
          </a:xfrm>
          <a:prstGeom prst="rect">
            <a:avLst/>
          </a:prstGeom>
        </p:spPr>
        <p:txBody>
          <a:bodyPr/>
          <a:lstStyle/>
          <a:p>
            <a:pPr/>
            <a:r>
              <a:t>Implementing Comparable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>
            <p:ph type="body" idx="13"/>
          </p:nvPr>
        </p:nvSpPr>
        <p:spPr>
          <a:xfrm>
            <a:off x="342106" y="342899"/>
            <a:ext cx="15272396" cy="1828801"/>
          </a:xfrm>
          <a:prstGeom prst="rect">
            <a:avLst/>
          </a:prstGeom>
        </p:spPr>
        <p:txBody>
          <a:bodyPr/>
          <a:lstStyle/>
          <a:p>
            <a:pPr/>
            <a:r>
              <a:t>Implementing Comparable</a:t>
            </a:r>
          </a:p>
        </p:txBody>
      </p:sp>
      <p:pic>
        <p:nvPicPr>
          <p:cNvPr id="521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1656" y="5742949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>
            <p:ph type="body" idx="13"/>
          </p:nvPr>
        </p:nvSpPr>
        <p:spPr>
          <a:xfrm>
            <a:off x="342106" y="342899"/>
            <a:ext cx="15272396" cy="1828801"/>
          </a:xfrm>
          <a:prstGeom prst="rect">
            <a:avLst/>
          </a:prstGeom>
        </p:spPr>
        <p:txBody>
          <a:bodyPr/>
          <a:lstStyle/>
          <a:p>
            <a:pPr/>
            <a:r>
              <a:t>Implementing Comparable</a:t>
            </a:r>
          </a:p>
        </p:txBody>
      </p:sp>
      <p:pic>
        <p:nvPicPr>
          <p:cNvPr id="526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1656" y="5742949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>
            <p:ph type="body" idx="13"/>
          </p:nvPr>
        </p:nvSpPr>
        <p:spPr>
          <a:xfrm>
            <a:off x="342106" y="342899"/>
            <a:ext cx="15272396" cy="1828801"/>
          </a:xfrm>
          <a:prstGeom prst="rect">
            <a:avLst/>
          </a:prstGeom>
        </p:spPr>
        <p:txBody>
          <a:bodyPr/>
          <a:lstStyle/>
          <a:p>
            <a:pPr/>
            <a:r>
              <a:t>Implementing Comparable</a:t>
            </a:r>
          </a:p>
        </p:txBody>
      </p:sp>
      <p:pic>
        <p:nvPicPr>
          <p:cNvPr id="531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1656" y="5742949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89" y="5542774"/>
            <a:ext cx="13992184" cy="16364191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Shape 536"/>
          <p:cNvSpPr/>
          <p:nvPr>
            <p:ph type="body" idx="13"/>
          </p:nvPr>
        </p:nvSpPr>
        <p:spPr>
          <a:xfrm>
            <a:off x="342106" y="342899"/>
            <a:ext cx="15272396" cy="1828801"/>
          </a:xfrm>
          <a:prstGeom prst="rect">
            <a:avLst/>
          </a:prstGeom>
        </p:spPr>
        <p:txBody>
          <a:bodyPr/>
          <a:lstStyle/>
          <a:p>
            <a:pPr/>
            <a:r>
              <a:t>Implementing Comparable</a:t>
            </a:r>
          </a:p>
        </p:txBody>
      </p:sp>
      <p:sp>
        <p:nvSpPr>
          <p:cNvPr id="537" name="Shape 537"/>
          <p:cNvSpPr/>
          <p:nvPr/>
        </p:nvSpPr>
        <p:spPr>
          <a:xfrm>
            <a:off x="14726150" y="11079929"/>
            <a:ext cx="15419541" cy="1388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7150" tIns="57150" rIns="57150" bIns="57150" anchor="ctr">
            <a:spAutoFit/>
          </a:bodyPr>
          <a:lstStyle/>
          <a:p>
            <a:pPr algn="l" defTabSz="457200">
              <a:defRPr sz="8000">
                <a:latin typeface="Monaco"/>
                <a:ea typeface="Monaco"/>
                <a:cs typeface="Monaco"/>
                <a:sym typeface="Monaco"/>
              </a:defRPr>
            </a:pPr>
            <a:r>
              <a:t>Collections.sort(</a:t>
            </a:r>
            <a:r>
              <a:rPr>
                <a:solidFill>
                  <a:srgbClr val="7E504F"/>
                </a:solidFill>
              </a:rPr>
              <a:t>apples</a:t>
            </a:r>
            <a:r>
              <a:t>);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>
            <p:ph type="body" idx="13"/>
          </p:nvPr>
        </p:nvSpPr>
        <p:spPr>
          <a:xfrm>
            <a:off x="342106" y="342899"/>
            <a:ext cx="15272396" cy="1828801"/>
          </a:xfrm>
          <a:prstGeom prst="rect">
            <a:avLst/>
          </a:prstGeom>
        </p:spPr>
        <p:txBody>
          <a:bodyPr/>
          <a:lstStyle/>
          <a:p>
            <a:pPr/>
            <a:r>
              <a:t>Implementing Comparable</a:t>
            </a:r>
          </a:p>
        </p:txBody>
      </p:sp>
      <p:sp>
        <p:nvSpPr>
          <p:cNvPr id="542" name="Shape 542"/>
          <p:cNvSpPr/>
          <p:nvPr/>
        </p:nvSpPr>
        <p:spPr>
          <a:xfrm>
            <a:off x="14726150" y="11079929"/>
            <a:ext cx="15419541" cy="1388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7150" tIns="57150" rIns="57150" bIns="57150" anchor="ctr">
            <a:spAutoFit/>
          </a:bodyPr>
          <a:lstStyle/>
          <a:p>
            <a:pPr algn="l" defTabSz="457200">
              <a:defRPr sz="8000">
                <a:latin typeface="Monaco"/>
                <a:ea typeface="Monaco"/>
                <a:cs typeface="Monaco"/>
                <a:sym typeface="Monaco"/>
              </a:defRPr>
            </a:pPr>
            <a:r>
              <a:t>Collections.sort(</a:t>
            </a:r>
            <a:r>
              <a:rPr>
                <a:solidFill>
                  <a:srgbClr val="7E504F"/>
                </a:solidFill>
              </a:rPr>
              <a:t>apples</a:t>
            </a:r>
            <a:r>
              <a:t>);</a:t>
            </a:r>
          </a:p>
        </p:txBody>
      </p:sp>
      <p:pic>
        <p:nvPicPr>
          <p:cNvPr id="543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89" y="5542774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342106" y="342899"/>
            <a:ext cx="1727475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What is Comparable used for?</a:t>
            </a:r>
          </a:p>
        </p:txBody>
      </p:sp>
      <p:grpSp>
        <p:nvGrpSpPr>
          <p:cNvPr id="274" name="Group 274"/>
          <p:cNvGrpSpPr/>
          <p:nvPr/>
        </p:nvGrpSpPr>
        <p:grpSpPr>
          <a:xfrm>
            <a:off x="3094988" y="8617953"/>
            <a:ext cx="30386024" cy="5624094"/>
            <a:chOff x="0" y="0"/>
            <a:chExt cx="30386022" cy="5624093"/>
          </a:xfrm>
        </p:grpSpPr>
        <p:pic>
          <p:nvPicPr>
            <p:cNvPr id="269" name="IMG_3224-Edi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949881" y="0"/>
              <a:ext cx="8436142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70" name="IMG_3221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43303"/>
              <a:ext cx="7620000" cy="50807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71" name="IMG_3218-Ed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59630" y="543272"/>
              <a:ext cx="7620001" cy="50808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72" name="IMG_3214-Edit-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51242" y="1117576"/>
              <a:ext cx="6758391" cy="45065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73" name="IMG_3225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668639" y="894688"/>
              <a:ext cx="7094109" cy="47294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 advClick="1" p14:dur="15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type="body" idx="13"/>
          </p:nvPr>
        </p:nvSpPr>
        <p:spPr>
          <a:xfrm>
            <a:off x="342106" y="342899"/>
            <a:ext cx="15272396" cy="1828801"/>
          </a:xfrm>
          <a:prstGeom prst="rect">
            <a:avLst/>
          </a:prstGeom>
        </p:spPr>
        <p:txBody>
          <a:bodyPr/>
          <a:lstStyle/>
          <a:p>
            <a:pPr/>
            <a:r>
              <a:t>Implementing Comparable</a:t>
            </a:r>
          </a:p>
        </p:txBody>
      </p:sp>
      <p:graphicFrame>
        <p:nvGraphicFramePr>
          <p:cNvPr id="548" name="Table 548"/>
          <p:cNvGraphicFramePr/>
          <p:nvPr/>
        </p:nvGraphicFramePr>
        <p:xfrm>
          <a:off x="19942765" y="8514395"/>
          <a:ext cx="9962391" cy="984484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886190"/>
              </a:tblGrid>
              <a:tr h="240879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Apple</a:t>
                      </a:r>
                    </a:p>
                  </a:txBody>
                  <a:tcPr marL="50800" marR="50800" marT="50800" marB="50800" anchor="ctr" anchorCtr="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76200">
                      <a:solidFill>
                        <a:srgbClr val="000000"/>
                      </a:solidFill>
                      <a:miter lim="400000"/>
                    </a:lnT>
                    <a:lnB w="76200">
                      <a:solidFill>
                        <a:srgbClr val="000000"/>
                      </a:solidFill>
                      <a:miter lim="400000"/>
                    </a:lnB>
                    <a:solidFill>
                      <a:srgbClr val="FCD643"/>
                    </a:solidFill>
                  </a:tcPr>
                </a:tc>
              </a:tr>
              <a:tr h="7372544">
                <a:tc>
                  <a:txBody>
                    <a:bodyPr/>
                    <a:lstStyle/>
                    <a:p>
                      <a:pPr>
                        <a:def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variety </a:t>
                      </a:r>
                    </a:p>
                    <a:p>
                      <a:pPr>
                        <a:def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color</a:t>
                      </a:r>
                    </a:p>
                    <a:p>
                      <a:pPr>
                        <a:def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weight</a:t>
                      </a:r>
                    </a:p>
                    <a:p>
                      <a:pPr algn="l">
                        <a:def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762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49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89" y="5542774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>
            <p:ph type="body" idx="13"/>
          </p:nvPr>
        </p:nvSpPr>
        <p:spPr>
          <a:xfrm>
            <a:off x="342106" y="342899"/>
            <a:ext cx="15272396" cy="1828801"/>
          </a:xfrm>
          <a:prstGeom prst="rect">
            <a:avLst/>
          </a:prstGeom>
        </p:spPr>
        <p:txBody>
          <a:bodyPr/>
          <a:lstStyle/>
          <a:p>
            <a:pPr/>
            <a:r>
              <a:t>Implementing Comparable</a:t>
            </a:r>
          </a:p>
        </p:txBody>
      </p:sp>
      <p:graphicFrame>
        <p:nvGraphicFramePr>
          <p:cNvPr id="554" name="Table 554"/>
          <p:cNvGraphicFramePr/>
          <p:nvPr/>
        </p:nvGraphicFramePr>
        <p:xfrm>
          <a:off x="19942765" y="8514395"/>
          <a:ext cx="9962391" cy="984484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886190"/>
              </a:tblGrid>
              <a:tr h="240879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Apple</a:t>
                      </a:r>
                    </a:p>
                  </a:txBody>
                  <a:tcPr marL="50800" marR="50800" marT="50800" marB="50800" anchor="ctr" anchorCtr="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76200">
                      <a:solidFill>
                        <a:srgbClr val="000000"/>
                      </a:solidFill>
                      <a:miter lim="400000"/>
                    </a:lnT>
                    <a:lnB w="76200">
                      <a:solidFill>
                        <a:srgbClr val="000000"/>
                      </a:solidFill>
                      <a:miter lim="400000"/>
                    </a:lnB>
                    <a:solidFill>
                      <a:srgbClr val="FCD643"/>
                    </a:solidFill>
                  </a:tcPr>
                </a:tc>
              </a:tr>
              <a:tr h="7372544">
                <a:tc>
                  <a:txBody>
                    <a:bodyPr/>
                    <a:lstStyle/>
                    <a:p>
                      <a:pPr>
                        <a:def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variety </a:t>
                      </a:r>
                    </a:p>
                    <a:p>
                      <a:pPr>
                        <a:def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color</a:t>
                      </a:r>
                    </a:p>
                    <a:p>
                      <a:pPr>
                        <a:def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  <a:r>
                        <a:t>weight</a:t>
                      </a:r>
                    </a:p>
                    <a:p>
                      <a:pPr algn="l">
                        <a:def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762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55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89" y="5542774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/>
          <p:nvPr>
            <p:ph type="body" idx="13"/>
          </p:nvPr>
        </p:nvSpPr>
        <p:spPr>
          <a:xfrm>
            <a:off x="342106" y="342899"/>
            <a:ext cx="15272396" cy="1828801"/>
          </a:xfrm>
          <a:prstGeom prst="rect">
            <a:avLst/>
          </a:prstGeom>
        </p:spPr>
        <p:txBody>
          <a:bodyPr/>
          <a:lstStyle/>
          <a:p>
            <a:pPr/>
            <a:r>
              <a:t>Implementing Comparable</a:t>
            </a:r>
          </a:p>
        </p:txBody>
      </p:sp>
      <p:graphicFrame>
        <p:nvGraphicFramePr>
          <p:cNvPr id="560" name="Table 560"/>
          <p:cNvGraphicFramePr/>
          <p:nvPr/>
        </p:nvGraphicFramePr>
        <p:xfrm>
          <a:off x="19942765" y="8514395"/>
          <a:ext cx="9962391" cy="984484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886190"/>
              </a:tblGrid>
              <a:tr h="240879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Apple</a:t>
                      </a:r>
                    </a:p>
                  </a:txBody>
                  <a:tcPr marL="50800" marR="50800" marT="50800" marB="50800" anchor="ctr" anchorCtr="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76200">
                      <a:solidFill>
                        <a:srgbClr val="000000"/>
                      </a:solidFill>
                      <a:miter lim="400000"/>
                    </a:lnT>
                    <a:lnB w="76200">
                      <a:solidFill>
                        <a:srgbClr val="000000"/>
                      </a:solidFill>
                      <a:miter lim="400000"/>
                    </a:lnB>
                    <a:solidFill>
                      <a:srgbClr val="FCD643"/>
                    </a:solidFill>
                  </a:tcPr>
                </a:tc>
              </a:tr>
              <a:tr h="737254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String variety; Color color; 
int weight;
</a:t>
                      </a:r>
                    </a:p>
                  </a:txBody>
                  <a:tcPr marL="50800" marR="50800" marT="50800" marB="50800" anchor="ctr" anchorCtr="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762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61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89" y="5542774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>
            <p:ph type="body" idx="13"/>
          </p:nvPr>
        </p:nvSpPr>
        <p:spPr>
          <a:xfrm>
            <a:off x="342106" y="342899"/>
            <a:ext cx="15272396" cy="1828801"/>
          </a:xfrm>
          <a:prstGeom prst="rect">
            <a:avLst/>
          </a:prstGeom>
        </p:spPr>
        <p:txBody>
          <a:bodyPr/>
          <a:lstStyle/>
          <a:p>
            <a:pPr/>
            <a:r>
              <a:t>Implementing Comparable</a:t>
            </a:r>
          </a:p>
        </p:txBody>
      </p:sp>
      <p:graphicFrame>
        <p:nvGraphicFramePr>
          <p:cNvPr id="566" name="Table 566"/>
          <p:cNvGraphicFramePr/>
          <p:nvPr/>
        </p:nvGraphicFramePr>
        <p:xfrm>
          <a:off x="19942765" y="8514395"/>
          <a:ext cx="9962391" cy="984484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886190"/>
              </a:tblGrid>
              <a:tr h="240879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Apple</a:t>
                      </a:r>
                    </a:p>
                  </a:txBody>
                  <a:tcPr marL="50800" marR="50800" marT="50800" marB="50800" anchor="ctr" anchorCtr="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76200">
                      <a:solidFill>
                        <a:srgbClr val="000000"/>
                      </a:solidFill>
                      <a:miter lim="400000"/>
                    </a:lnT>
                    <a:lnB w="76200">
                      <a:solidFill>
                        <a:srgbClr val="000000"/>
                      </a:solidFill>
                      <a:miter lim="400000"/>
                    </a:lnB>
                    <a:solidFill>
                      <a:srgbClr val="FCD643"/>
                    </a:solidFill>
                  </a:tcPr>
                </a:tc>
              </a:tr>
              <a:tr h="737254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80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String variety; Color color; 
int weight;
</a:t>
                      </a:r>
                    </a:p>
                  </a:txBody>
                  <a:tcPr marL="50800" marR="50800" marT="50800" marB="50800" anchor="ctr" anchorCtr="0" horzOverflow="overflow">
                    <a:lnL w="76200">
                      <a:solidFill>
                        <a:srgbClr val="000000"/>
                      </a:solidFill>
                      <a:miter lim="400000"/>
                    </a:lnL>
                    <a:lnR w="76200">
                      <a:solidFill>
                        <a:srgbClr val="000000"/>
                      </a:solidFill>
                      <a:miter lim="400000"/>
                    </a:lnR>
                    <a:lnT w="762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67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89" y="5542774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572" name="Shape 572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class</a:t>
            </a:r>
            <a:r>
              <a:t> Apple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private</a:t>
            </a:r>
            <a:r>
              <a:t> String 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private</a:t>
            </a:r>
            <a:r>
              <a:t> Color 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931A68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int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rPr>
                <a:solidFill>
                  <a:srgbClr val="000000"/>
                </a:solidFill>
              </a:rPr>
              <a:t>;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[…]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577" name="Shape 577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class</a:t>
            </a:r>
            <a:r>
              <a:t> Apple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private</a:t>
            </a:r>
            <a:r>
              <a:t> String 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private</a:t>
            </a:r>
            <a:r>
              <a:t> Color 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931A68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int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rPr>
                <a:solidFill>
                  <a:srgbClr val="000000"/>
                </a:solidFill>
              </a:rPr>
              <a:t>;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[…]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582" name="Shape 582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class</a:t>
            </a:r>
            <a:r>
              <a:t> Apple </a:t>
            </a:r>
            <a:r>
              <a:rPr>
                <a:solidFill>
                  <a:srgbClr val="931A68"/>
                </a:solidFill>
              </a:rPr>
              <a:t>implements</a:t>
            </a:r>
            <a:r>
              <a:t> Comparable&lt;Apple&gt;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private</a:t>
            </a:r>
            <a:r>
              <a:t> String 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private</a:t>
            </a:r>
            <a:r>
              <a:t> Color 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931A68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int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rPr>
                <a:solidFill>
                  <a:srgbClr val="000000"/>
                </a:solidFill>
              </a:rPr>
              <a:t>;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[…]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/>
        </p:nvSpPr>
        <p:spPr>
          <a:xfrm>
            <a:off x="25042835" y="4691338"/>
            <a:ext cx="3697580" cy="1549936"/>
          </a:xfrm>
          <a:prstGeom prst="rect">
            <a:avLst/>
          </a:prstGeom>
          <a:solidFill>
            <a:srgbClr val="FFCA00">
              <a:alpha val="64999"/>
            </a:srgbClr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sp>
        <p:nvSpPr>
          <p:cNvPr id="587" name="Shape 587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class</a:t>
            </a:r>
            <a:r>
              <a:t> Apple </a:t>
            </a:r>
            <a:r>
              <a:rPr>
                <a:solidFill>
                  <a:srgbClr val="931A68"/>
                </a:solidFill>
              </a:rPr>
              <a:t>implements</a:t>
            </a:r>
            <a:r>
              <a:t> Comparable&lt;Apple&gt;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private</a:t>
            </a:r>
            <a:r>
              <a:t> String 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private</a:t>
            </a:r>
            <a:r>
              <a:t> Color 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931A68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int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rPr>
                <a:solidFill>
                  <a:srgbClr val="000000"/>
                </a:solidFill>
              </a:rPr>
              <a:t>;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[…]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588" name="Shape 588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593" name="Shape 593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class</a:t>
            </a:r>
            <a:r>
              <a:t> Apple </a:t>
            </a:r>
            <a:r>
              <a:rPr>
                <a:solidFill>
                  <a:srgbClr val="931A68"/>
                </a:solidFill>
              </a:rPr>
              <a:t>implements</a:t>
            </a:r>
            <a:r>
              <a:t> Comparable&lt;Apple&gt;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private</a:t>
            </a:r>
            <a:r>
              <a:t> String 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private</a:t>
            </a:r>
            <a:r>
              <a:t> Color 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931A68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int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rPr>
                <a:solidFill>
                  <a:srgbClr val="000000"/>
                </a:solidFill>
              </a:rPr>
              <a:t>;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4E9072"/>
                </a:solidFill>
              </a:rPr>
              <a:t>// TODO implement compareTo method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[…]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598" name="Shape 598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class</a:t>
            </a:r>
            <a:r>
              <a:t> Apple </a:t>
            </a:r>
            <a:r>
              <a:rPr>
                <a:solidFill>
                  <a:srgbClr val="931A68"/>
                </a:solidFill>
              </a:rPr>
              <a:t>implements</a:t>
            </a:r>
            <a:r>
              <a:t> Comparable&lt;Apple&gt;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private</a:t>
            </a:r>
            <a:r>
              <a:t> String 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private</a:t>
            </a:r>
            <a:r>
              <a:t> Color 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931A68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int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rPr>
                <a:solidFill>
                  <a:srgbClr val="000000"/>
                </a:solidFill>
              </a:rPr>
              <a:t>;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4E9072"/>
                </a:solidFill>
              </a:rPr>
              <a:t>// TODO implement compareTo method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[…]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 rot="5400000">
            <a:off x="12227179" y="6837346"/>
            <a:ext cx="1270001" cy="1673540"/>
          </a:xfrm>
          <a:prstGeom prst="rightArrow">
            <a:avLst>
              <a:gd name="adj1" fmla="val 81833"/>
              <a:gd name="adj2" fmla="val 100000"/>
            </a:avLst>
          </a:prstGeom>
          <a:solidFill>
            <a:srgbClr val="65A7E3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sp>
        <p:nvSpPr>
          <p:cNvPr id="279" name="Shape 279"/>
          <p:cNvSpPr/>
          <p:nvPr/>
        </p:nvSpPr>
        <p:spPr>
          <a:xfrm>
            <a:off x="342106" y="342899"/>
            <a:ext cx="1727475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What is Comparable used for?</a:t>
            </a:r>
          </a:p>
        </p:txBody>
      </p:sp>
      <p:grpSp>
        <p:nvGrpSpPr>
          <p:cNvPr id="285" name="Group 285"/>
          <p:cNvGrpSpPr/>
          <p:nvPr/>
        </p:nvGrpSpPr>
        <p:grpSpPr>
          <a:xfrm>
            <a:off x="3094988" y="8617953"/>
            <a:ext cx="30386024" cy="5624094"/>
            <a:chOff x="0" y="0"/>
            <a:chExt cx="30386022" cy="5624093"/>
          </a:xfrm>
        </p:grpSpPr>
        <p:pic>
          <p:nvPicPr>
            <p:cNvPr id="280" name="IMG_3224-Edi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949881" y="0"/>
              <a:ext cx="8436142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81" name="IMG_3221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43303"/>
              <a:ext cx="7620000" cy="50807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82" name="IMG_3218-Ed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59630" y="543272"/>
              <a:ext cx="7620001" cy="50808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83" name="IMG_3214-Edit-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51242" y="1117576"/>
              <a:ext cx="6758391" cy="45065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84" name="IMG_3225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668639" y="894688"/>
              <a:ext cx="7094109" cy="47294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 advClick="1" p14:dur="15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03" name="Shape 603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[…]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08" name="Shape 608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[…]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13" name="Shape 613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</a:t>
            </a:r>
            <a:r>
              <a:rPr>
                <a:solidFill>
                  <a:srgbClr val="4E9072"/>
                </a:solidFill>
              </a:rPr>
              <a:t>// return negative number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18" name="Shape 618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23" name="Shape 623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[…]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endParaRPr>
              <a:solidFill>
                <a:srgbClr val="931A68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28" name="Shape 628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endParaRPr>
              <a:solidFill>
                <a:srgbClr val="931A68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33" name="Shape 633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endParaRPr>
              <a:solidFill>
                <a:srgbClr val="931A68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38" name="Shape 638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br/>
            <a:r>
              <a:t>    […]</a:t>
            </a:r>
            <a:endParaRPr>
              <a:solidFill>
                <a:srgbClr val="931A68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43" name="Shape 643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br/>
            <a:r>
              <a:t>    […]</a:t>
            </a:r>
            <a:endParaRPr>
              <a:solidFill>
                <a:srgbClr val="931A68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48" name="Shape 648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br/>
            <a:r>
              <a:t>    </a:t>
            </a:r>
            <a:r>
              <a:rPr>
                <a:solidFill>
                  <a:srgbClr val="4E9072"/>
                </a:solidFill>
              </a:rPr>
              <a:t>// return positive number</a:t>
            </a:r>
            <a:b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 rot="5400000">
            <a:off x="17868900" y="6837346"/>
            <a:ext cx="1270000" cy="1673540"/>
          </a:xfrm>
          <a:prstGeom prst="rightArrow">
            <a:avLst>
              <a:gd name="adj1" fmla="val 81833"/>
              <a:gd name="adj2" fmla="val 100000"/>
            </a:avLst>
          </a:prstGeom>
          <a:solidFill>
            <a:srgbClr val="65A7E3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sp>
        <p:nvSpPr>
          <p:cNvPr id="290" name="Shape 290"/>
          <p:cNvSpPr/>
          <p:nvPr/>
        </p:nvSpPr>
        <p:spPr>
          <a:xfrm>
            <a:off x="342106" y="342899"/>
            <a:ext cx="1727475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/>
            <a:r>
              <a:t>What is Comparable used for?</a:t>
            </a:r>
          </a:p>
        </p:txBody>
      </p:sp>
      <p:grpSp>
        <p:nvGrpSpPr>
          <p:cNvPr id="296" name="Group 296"/>
          <p:cNvGrpSpPr/>
          <p:nvPr/>
        </p:nvGrpSpPr>
        <p:grpSpPr>
          <a:xfrm>
            <a:off x="3094988" y="8617953"/>
            <a:ext cx="30386024" cy="5624094"/>
            <a:chOff x="0" y="0"/>
            <a:chExt cx="30386022" cy="5624093"/>
          </a:xfrm>
        </p:grpSpPr>
        <p:pic>
          <p:nvPicPr>
            <p:cNvPr id="291" name="IMG_3224-Edi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949881" y="0"/>
              <a:ext cx="8436142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92" name="IMG_3221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43303"/>
              <a:ext cx="7620000" cy="50807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93" name="IMG_3218-Ed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59630" y="543272"/>
              <a:ext cx="7620001" cy="50808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94" name="IMG_3214-Edit-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51242" y="1117576"/>
              <a:ext cx="6758391" cy="45065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295" name="IMG_3225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668639" y="894688"/>
              <a:ext cx="7094109" cy="472940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 advClick="1" p14:dur="15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53" name="Shape 653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br/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1;</a:t>
            </a:r>
            <a:b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58" name="Shape 658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br/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1;</a:t>
            </a:r>
            <a:b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63" name="Shape 663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br/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1;</a:t>
            </a:r>
            <a:b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68" name="Shape 668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br/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1;</a:t>
            </a:r>
            <a:b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/>
          <p:nvPr>
            <p:ph type="body" idx="13"/>
          </p:nvPr>
        </p:nvSpPr>
        <p:spPr>
          <a:xfrm>
            <a:off x="342106" y="342899"/>
            <a:ext cx="8885189" cy="1828801"/>
          </a:xfrm>
          <a:prstGeom prst="rect">
            <a:avLst/>
          </a:prstGeom>
        </p:spPr>
        <p:txBody>
          <a:bodyPr/>
          <a:lstStyle/>
          <a:p>
            <a:pPr/>
            <a:r>
              <a:t>A first version…</a:t>
            </a:r>
          </a:p>
        </p:txBody>
      </p:sp>
      <p:sp>
        <p:nvSpPr>
          <p:cNvPr id="673" name="Shape 673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br/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1;</a:t>
            </a:r>
            <a:b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  <p:sp>
        <p:nvSpPr>
          <p:cNvPr id="678" name="Shape 678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br/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1;</a:t>
            </a:r>
            <a:b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  <p:sp>
        <p:nvSpPr>
          <p:cNvPr id="683" name="Shape 683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br/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1;</a:t>
            </a:r>
            <a:b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  <p:sp>
        <p:nvSpPr>
          <p:cNvPr id="688" name="Shape 688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br/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1;</a:t>
            </a:r>
            <a:b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/>
          <p:nvPr/>
        </p:nvSpPr>
        <p:spPr>
          <a:xfrm>
            <a:off x="5383293" y="7099894"/>
            <a:ext cx="18802165" cy="8660211"/>
          </a:xfrm>
          <a:prstGeom prst="rect">
            <a:avLst/>
          </a:prstGeom>
          <a:solidFill>
            <a:srgbClr val="FFCA00">
              <a:alpha val="64999"/>
            </a:srgbClr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sp>
        <p:nvSpPr>
          <p:cNvPr id="693" name="Shape 693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br/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1;</a:t>
            </a:r>
            <a:br/>
            <a:r>
              <a:t>}</a:t>
            </a:r>
          </a:p>
        </p:txBody>
      </p:sp>
      <p:sp>
        <p:nvSpPr>
          <p:cNvPr id="694" name="Shape 694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/>
          <p:nvPr/>
        </p:nvSpPr>
        <p:spPr>
          <a:xfrm>
            <a:off x="5769517" y="7122342"/>
            <a:ext cx="23258967" cy="1260093"/>
          </a:xfrm>
          <a:prstGeom prst="rect">
            <a:avLst/>
          </a:prstGeom>
          <a:solidFill>
            <a:srgbClr val="FFCA00">
              <a:alpha val="64999"/>
            </a:srgbClr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sp>
        <p:nvSpPr>
          <p:cNvPr id="699" name="Shape 699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700" name="Shape 700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body" idx="13"/>
          </p:nvPr>
        </p:nvSpPr>
        <p:spPr>
          <a:xfrm>
            <a:off x="342106" y="342899"/>
            <a:ext cx="17274754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is Comparable used for?</a:t>
            </a:r>
          </a:p>
        </p:txBody>
      </p:sp>
      <p:grpSp>
        <p:nvGrpSpPr>
          <p:cNvPr id="306" name="Group 306"/>
          <p:cNvGrpSpPr/>
          <p:nvPr/>
        </p:nvGrpSpPr>
        <p:grpSpPr>
          <a:xfrm>
            <a:off x="2981918" y="8617953"/>
            <a:ext cx="30612164" cy="5624094"/>
            <a:chOff x="0" y="0"/>
            <a:chExt cx="30612163" cy="5624093"/>
          </a:xfrm>
        </p:grpSpPr>
        <p:pic>
          <p:nvPicPr>
            <p:cNvPr id="301" name="IMG_3224-Edi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176023" y="0"/>
              <a:ext cx="8436141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302" name="IMG_3221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681412" y="543304"/>
              <a:ext cx="7620001" cy="50807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303" name="IMG_3218-Ed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385771" y="543272"/>
              <a:ext cx="7620001" cy="50808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304" name="IMG_3214-Edit-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677383" y="1117576"/>
              <a:ext cx="6758390" cy="45065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305" name="IMG_3225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894688"/>
              <a:ext cx="7094108" cy="472940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 advClick="1" p14:dur="150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705" name="Shape 705"/>
          <p:cNvSpPr/>
          <p:nvPr/>
        </p:nvSpPr>
        <p:spPr>
          <a:xfrm>
            <a:off x="9797970" y="8202385"/>
            <a:ext cx="18398712" cy="1"/>
          </a:xfrm>
          <a:prstGeom prst="line">
            <a:avLst/>
          </a:prstGeom>
          <a:ln w="1016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76200" tIns="76200" rIns="76200" bIns="76200" anchor="ctr"/>
          <a:lstStyle/>
          <a:p>
            <a:pPr>
              <a:defRPr sz="5200"/>
            </a:pPr>
          </a:p>
        </p:txBody>
      </p:sp>
      <p:sp>
        <p:nvSpPr>
          <p:cNvPr id="706" name="Shape 706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  <p:sp>
        <p:nvSpPr>
          <p:cNvPr id="707" name="Shape 707"/>
          <p:cNvSpPr/>
          <p:nvPr/>
        </p:nvSpPr>
        <p:spPr>
          <a:xfrm>
            <a:off x="9857330" y="8556603"/>
            <a:ext cx="20072968" cy="1158529"/>
          </a:xfrm>
          <a:prstGeom prst="rect">
            <a:avLst/>
          </a:prstGeom>
          <a:solidFill>
            <a:srgbClr val="EBEBEB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>
            <a:lvl1pPr algn="l" defTabSz="420623">
              <a:defRPr sz="644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Cannot invoke compareTo(int) on the primitive type int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  <p:sp>
        <p:nvSpPr>
          <p:cNvPr id="712" name="Shape 712"/>
          <p:cNvSpPr/>
          <p:nvPr>
            <p:ph type="body" idx="4294967295"/>
          </p:nvPr>
        </p:nvSpPr>
        <p:spPr>
          <a:xfrm>
            <a:off x="3911600" y="4750835"/>
            <a:ext cx="28752800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4E9072"/>
                </a:solidFill>
              </a:rPr>
              <a:t>//return this.weight.compareTo(other.weight);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  <p:sp>
        <p:nvSpPr>
          <p:cNvPr id="717" name="Shape 717"/>
          <p:cNvSpPr/>
          <p:nvPr>
            <p:ph type="body" idx="4294967295"/>
          </p:nvPr>
        </p:nvSpPr>
        <p:spPr>
          <a:xfrm>
            <a:off x="3908965" y="4750835"/>
            <a:ext cx="28758069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  <p:sp>
        <p:nvSpPr>
          <p:cNvPr id="722" name="Shape 722"/>
          <p:cNvSpPr/>
          <p:nvPr>
            <p:ph type="body" idx="4294967295"/>
          </p:nvPr>
        </p:nvSpPr>
        <p:spPr>
          <a:xfrm>
            <a:off x="3908965" y="4750835"/>
            <a:ext cx="28758069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  <p:sp>
        <p:nvSpPr>
          <p:cNvPr id="727" name="Shape 727"/>
          <p:cNvSpPr/>
          <p:nvPr>
            <p:ph type="body" idx="4294967295"/>
          </p:nvPr>
        </p:nvSpPr>
        <p:spPr>
          <a:xfrm>
            <a:off x="3908965" y="4750835"/>
            <a:ext cx="28758069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69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&lt;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-1;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 ==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0;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69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  <a:br/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1;</a:t>
            </a:r>
            <a:b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/>
          <p:nvPr>
            <p:ph type="body" idx="13"/>
          </p:nvPr>
        </p:nvSpPr>
        <p:spPr>
          <a:xfrm>
            <a:off x="342106" y="342899"/>
            <a:ext cx="17073836" cy="1828801"/>
          </a:xfrm>
          <a:prstGeom prst="rect">
            <a:avLst/>
          </a:prstGeom>
        </p:spPr>
        <p:txBody>
          <a:bodyPr/>
          <a:lstStyle/>
          <a:p>
            <a:pPr/>
            <a:r>
              <a:t>Comparable Implementations</a:t>
            </a:r>
          </a:p>
        </p:txBody>
      </p:sp>
      <p:grpSp>
        <p:nvGrpSpPr>
          <p:cNvPr id="734" name="Group 734"/>
          <p:cNvGrpSpPr/>
          <p:nvPr/>
        </p:nvGrpSpPr>
        <p:grpSpPr>
          <a:xfrm>
            <a:off x="5620120" y="4747047"/>
            <a:ext cx="14254779" cy="1828801"/>
            <a:chOff x="0" y="0"/>
            <a:chExt cx="14254777" cy="1828800"/>
          </a:xfrm>
        </p:grpSpPr>
        <p:sp>
          <p:nvSpPr>
            <p:cNvPr id="732" name="Shape 732"/>
            <p:cNvSpPr/>
            <p:nvPr/>
          </p:nvSpPr>
          <p:spPr>
            <a:xfrm>
              <a:off x="1238719" y="117741"/>
              <a:ext cx="13016059" cy="1593318"/>
            </a:xfrm>
            <a:prstGeom prst="rect">
              <a:avLst/>
            </a:prstGeom>
            <a:solidFill>
              <a:srgbClr val="EAD5F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Autofit/>
            </a:bodyPr>
            <a:lstStyle>
              <a:lvl1pPr marL="437389" algn="l" defTabSz="457200">
                <a:defRPr sz="8000">
                  <a:latin typeface="Monaco"/>
                  <a:ea typeface="Monaco"/>
                  <a:cs typeface="Monaco"/>
                  <a:sym typeface="Monaco"/>
                </a:defRPr>
              </a:lvl1pPr>
            </a:lstStyle>
            <a:p>
              <a:pPr/>
              <a:r>
                <a:t>Primitive Wrappers</a:t>
              </a:r>
            </a:p>
          </p:txBody>
        </p:sp>
        <p:sp>
          <p:nvSpPr>
            <p:cNvPr id="733" name="Shape 733"/>
            <p:cNvSpPr/>
            <p:nvPr/>
          </p:nvSpPr>
          <p:spPr>
            <a:xfrm>
              <a:off x="0" y="0"/>
              <a:ext cx="1828800" cy="1828800"/>
            </a:xfrm>
            <a:prstGeom prst="ellipse">
              <a:avLst/>
            </a:prstGeom>
            <a:solidFill>
              <a:srgbClr val="EAD5FE"/>
            </a:solidFill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5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737" name="Group 737"/>
          <p:cNvGrpSpPr/>
          <p:nvPr/>
        </p:nvGrpSpPr>
        <p:grpSpPr>
          <a:xfrm>
            <a:off x="5620120" y="11067643"/>
            <a:ext cx="14254779" cy="1828801"/>
            <a:chOff x="0" y="0"/>
            <a:chExt cx="14254777" cy="1828800"/>
          </a:xfrm>
        </p:grpSpPr>
        <p:sp>
          <p:nvSpPr>
            <p:cNvPr id="735" name="Shape 735"/>
            <p:cNvSpPr/>
            <p:nvPr/>
          </p:nvSpPr>
          <p:spPr>
            <a:xfrm>
              <a:off x="1238719" y="117741"/>
              <a:ext cx="13016059" cy="1593318"/>
            </a:xfrm>
            <a:prstGeom prst="rect">
              <a:avLst/>
            </a:prstGeom>
            <a:solidFill>
              <a:srgbClr val="EAD5F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Autofit/>
            </a:bodyPr>
            <a:lstStyle>
              <a:lvl1pPr marL="437389" algn="l" defTabSz="457200">
                <a:defRPr sz="8000">
                  <a:latin typeface="Monaco"/>
                  <a:ea typeface="Monaco"/>
                  <a:cs typeface="Monaco"/>
                  <a:sym typeface="Monaco"/>
                </a:defRPr>
              </a:lvl1pPr>
            </a:lstStyle>
            <a:p>
              <a:pPr/>
              <a:r>
                <a:t>String</a:t>
              </a:r>
            </a:p>
          </p:txBody>
        </p:sp>
        <p:sp>
          <p:nvSpPr>
            <p:cNvPr id="736" name="Shape 736"/>
            <p:cNvSpPr/>
            <p:nvPr/>
          </p:nvSpPr>
          <p:spPr>
            <a:xfrm>
              <a:off x="0" y="0"/>
              <a:ext cx="1828800" cy="1828800"/>
            </a:xfrm>
            <a:prstGeom prst="ellipse">
              <a:avLst/>
            </a:prstGeom>
            <a:solidFill>
              <a:srgbClr val="EAD5FE"/>
            </a:solidFill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5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740" name="Group 740"/>
          <p:cNvGrpSpPr/>
          <p:nvPr/>
        </p:nvGrpSpPr>
        <p:grpSpPr>
          <a:xfrm>
            <a:off x="5620120" y="17388239"/>
            <a:ext cx="14254779" cy="1828801"/>
            <a:chOff x="0" y="0"/>
            <a:chExt cx="14254777" cy="1828800"/>
          </a:xfrm>
        </p:grpSpPr>
        <p:sp>
          <p:nvSpPr>
            <p:cNvPr id="738" name="Shape 738"/>
            <p:cNvSpPr/>
            <p:nvPr/>
          </p:nvSpPr>
          <p:spPr>
            <a:xfrm>
              <a:off x="1238719" y="117741"/>
              <a:ext cx="13016059" cy="1593318"/>
            </a:xfrm>
            <a:prstGeom prst="rect">
              <a:avLst/>
            </a:prstGeom>
            <a:solidFill>
              <a:srgbClr val="EAD5FE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ctr">
              <a:noAutofit/>
            </a:bodyPr>
            <a:lstStyle>
              <a:lvl1pPr marL="437389" algn="l" defTabSz="457200">
                <a:defRPr sz="8000">
                  <a:latin typeface="Monaco"/>
                  <a:ea typeface="Monaco"/>
                  <a:cs typeface="Monaco"/>
                  <a:sym typeface="Monaco"/>
                </a:defRPr>
              </a:lvl1pPr>
            </a:lstStyle>
            <a:p>
              <a:pPr/>
              <a:r>
                <a:t>Enum</a:t>
              </a:r>
            </a:p>
          </p:txBody>
        </p:sp>
        <p:sp>
          <p:nvSpPr>
            <p:cNvPr id="739" name="Shape 739"/>
            <p:cNvSpPr/>
            <p:nvPr/>
          </p:nvSpPr>
          <p:spPr>
            <a:xfrm>
              <a:off x="0" y="0"/>
              <a:ext cx="1828800" cy="1828800"/>
            </a:xfrm>
            <a:prstGeom prst="ellipse">
              <a:avLst/>
            </a:prstGeom>
            <a:solidFill>
              <a:srgbClr val="EAD5FE"/>
            </a:solidFill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>
                <a:defRPr sz="52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741" name="Shape 741"/>
          <p:cNvSpPr/>
          <p:nvPr/>
        </p:nvSpPr>
        <p:spPr>
          <a:xfrm>
            <a:off x="9807306" y="6978618"/>
            <a:ext cx="21148573" cy="278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>
            <a:lvl1pPr algn="l" defTabSz="457200">
              <a:defRPr sz="80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(Byte, Short, Integer, Long, Float, Double, Boolean, Character)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  <p:pic>
        <p:nvPicPr>
          <p:cNvPr id="746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89" y="5542774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  <p:pic>
        <p:nvPicPr>
          <p:cNvPr id="751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89" y="5542774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  <p:pic>
        <p:nvPicPr>
          <p:cNvPr id="756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89" y="5542774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  <p:pic>
        <p:nvPicPr>
          <p:cNvPr id="761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89" y="5542774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body" idx="13"/>
          </p:nvPr>
        </p:nvSpPr>
        <p:spPr>
          <a:xfrm>
            <a:off x="342106" y="342899"/>
            <a:ext cx="17274754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is Comparable used for?</a:t>
            </a:r>
          </a:p>
        </p:txBody>
      </p:sp>
      <p:grpSp>
        <p:nvGrpSpPr>
          <p:cNvPr id="316" name="Group 316"/>
          <p:cNvGrpSpPr/>
          <p:nvPr/>
        </p:nvGrpSpPr>
        <p:grpSpPr>
          <a:xfrm>
            <a:off x="2981918" y="8617953"/>
            <a:ext cx="30612164" cy="5624094"/>
            <a:chOff x="0" y="0"/>
            <a:chExt cx="30612163" cy="5624093"/>
          </a:xfrm>
        </p:grpSpPr>
        <p:pic>
          <p:nvPicPr>
            <p:cNvPr id="311" name="IMG_3224-Edi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176023" y="0"/>
              <a:ext cx="8436141" cy="56240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312" name="IMG_3221-Edi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681412" y="543304"/>
              <a:ext cx="7620001" cy="508079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313" name="IMG_3218-Edi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385771" y="543272"/>
              <a:ext cx="7620001" cy="508082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314" name="IMG_3214-Edit-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677383" y="1117576"/>
              <a:ext cx="6758390" cy="45065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  <p:pic>
          <p:nvPicPr>
            <p:cNvPr id="315" name="IMG_3225-Edi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894688"/>
              <a:ext cx="7094108" cy="472940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39700" dist="134072" dir="5400000">
                <a:srgbClr val="000000">
                  <a:alpha val="39627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slow" advClick="1" p14:dur="150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  <p:pic>
        <p:nvPicPr>
          <p:cNvPr id="766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89" y="5542774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  <p:pic>
        <p:nvPicPr>
          <p:cNvPr id="771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89" y="5542774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  <p:pic>
        <p:nvPicPr>
          <p:cNvPr id="776" name="farm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89" y="5542774"/>
            <a:ext cx="13992184" cy="16364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IMG_3218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75045" y="16247426"/>
            <a:ext cx="7620001" cy="50808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sp>
        <p:nvSpPr>
          <p:cNvPr id="781" name="Shape 781"/>
          <p:cNvSpPr/>
          <p:nvPr>
            <p:ph type="body" idx="4294967295"/>
          </p:nvPr>
        </p:nvSpPr>
        <p:spPr>
          <a:xfrm>
            <a:off x="3908965" y="4750835"/>
            <a:ext cx="28758069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48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782" name="Shape 782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  <p:pic>
        <p:nvPicPr>
          <p:cNvPr id="783" name="IMG_3224-Edi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240639" y="15704153"/>
            <a:ext cx="8436141" cy="56240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  <p:sp>
        <p:nvSpPr>
          <p:cNvPr id="788" name="Shape 788"/>
          <p:cNvSpPr/>
          <p:nvPr>
            <p:ph type="body" idx="4294967295"/>
          </p:nvPr>
        </p:nvSpPr>
        <p:spPr>
          <a:xfrm>
            <a:off x="3908965" y="4750835"/>
            <a:ext cx="28758069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48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pic>
        <p:nvPicPr>
          <p:cNvPr id="789" name="IMG_3218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75045" y="16247426"/>
            <a:ext cx="7620001" cy="50808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790" name="IMG_3224-Edi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240639" y="15704153"/>
            <a:ext cx="8436141" cy="56240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  <p:sp>
        <p:nvSpPr>
          <p:cNvPr id="795" name="Shape 795"/>
          <p:cNvSpPr/>
          <p:nvPr>
            <p:ph type="body" idx="4294967295"/>
          </p:nvPr>
        </p:nvSpPr>
        <p:spPr>
          <a:xfrm>
            <a:off x="3908965" y="4750835"/>
            <a:ext cx="28758069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70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sz="4800"/>
              <a:t>@Override</a:t>
            </a:r>
            <a:endParaRPr sz="4800"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pic>
        <p:nvPicPr>
          <p:cNvPr id="796" name="IMG_3224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3645" y="16417625"/>
            <a:ext cx="6125237" cy="40834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797" name="IMG_3225-Edi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932861" y="16309509"/>
            <a:ext cx="6987630" cy="46584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  <p:sp>
        <p:nvSpPr>
          <p:cNvPr id="802" name="Shape 802"/>
          <p:cNvSpPr/>
          <p:nvPr>
            <p:ph type="body" idx="4294967295"/>
          </p:nvPr>
        </p:nvSpPr>
        <p:spPr>
          <a:xfrm>
            <a:off x="3908965" y="4750835"/>
            <a:ext cx="28758069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70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sz="4800"/>
              <a:t>@Override</a:t>
            </a:r>
            <a:endParaRPr sz="4800"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pic>
        <p:nvPicPr>
          <p:cNvPr id="803" name="IMG_3224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3645" y="16417625"/>
            <a:ext cx="6125237" cy="40834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804" name="IMG_3225-Edi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932861" y="16309509"/>
            <a:ext cx="6987630" cy="46584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IMG_3225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44668" y="16929766"/>
            <a:ext cx="5817035" cy="38780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809" name="IMG_3225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83719" y="15561681"/>
            <a:ext cx="9921292" cy="66141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sp>
        <p:nvSpPr>
          <p:cNvPr id="810" name="Shape 810"/>
          <p:cNvSpPr/>
          <p:nvPr>
            <p:ph type="body" idx="13"/>
          </p:nvPr>
        </p:nvSpPr>
        <p:spPr>
          <a:xfrm>
            <a:off x="342106" y="342899"/>
            <a:ext cx="12988504" cy="1828801"/>
          </a:xfrm>
          <a:prstGeom prst="rect">
            <a:avLst/>
          </a:prstGeom>
        </p:spPr>
        <p:txBody>
          <a:bodyPr/>
          <a:lstStyle/>
          <a:p>
            <a:pPr/>
            <a:r>
              <a:t>An improved version …</a:t>
            </a:r>
          </a:p>
        </p:txBody>
      </p:sp>
      <p:sp>
        <p:nvSpPr>
          <p:cNvPr id="811" name="Shape 811"/>
          <p:cNvSpPr/>
          <p:nvPr>
            <p:ph type="body" idx="4294967295"/>
          </p:nvPr>
        </p:nvSpPr>
        <p:spPr>
          <a:xfrm>
            <a:off x="3908965" y="4750835"/>
            <a:ext cx="28758069" cy="13358330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48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      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  <p:sp>
        <p:nvSpPr>
          <p:cNvPr id="816" name="Shape 816"/>
          <p:cNvSpPr/>
          <p:nvPr>
            <p:ph type="body" idx="4294967295"/>
          </p:nvPr>
        </p:nvSpPr>
        <p:spPr>
          <a:xfrm>
            <a:off x="3908965" y="4750835"/>
            <a:ext cx="28758069" cy="14046557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48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      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  <p:sp>
        <p:nvSpPr>
          <p:cNvPr id="821" name="Shape 821"/>
          <p:cNvSpPr/>
          <p:nvPr>
            <p:ph type="body" idx="4294967295"/>
          </p:nvPr>
        </p:nvSpPr>
        <p:spPr>
          <a:xfrm>
            <a:off x="3908965" y="4750835"/>
            <a:ext cx="28758069" cy="14046557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48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      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body" idx="13"/>
          </p:nvPr>
        </p:nvSpPr>
        <p:spPr>
          <a:xfrm>
            <a:off x="342106" y="342899"/>
            <a:ext cx="17274754" cy="1828801"/>
          </a:xfrm>
          <a:prstGeom prst="rect">
            <a:avLst/>
          </a:prstGeom>
        </p:spPr>
        <p:txBody>
          <a:bodyPr/>
          <a:lstStyle/>
          <a:p>
            <a:pPr/>
            <a:r>
              <a:t>What is Comparable used for?</a:t>
            </a:r>
          </a:p>
        </p:txBody>
      </p:sp>
      <p:pic>
        <p:nvPicPr>
          <p:cNvPr id="321" name="IMG_3224-Ed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7941" y="8617953"/>
            <a:ext cx="8436142" cy="56240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322" name="IMG_3221-Edi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63330" y="9161257"/>
            <a:ext cx="7620001" cy="50807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323" name="IMG_3218-Edi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367690" y="9161225"/>
            <a:ext cx="7620001" cy="50808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324" name="IMG_3214-Edit-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59301" y="9735529"/>
            <a:ext cx="6758390" cy="45065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  <p:pic>
        <p:nvPicPr>
          <p:cNvPr id="325" name="IMG_3225-Edit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81918" y="9512641"/>
            <a:ext cx="7094108" cy="472940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39700" dist="134072" dir="5400000">
              <a:srgbClr val="000000">
                <a:alpha val="39627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  <p:sp>
        <p:nvSpPr>
          <p:cNvPr id="826" name="Shape 826"/>
          <p:cNvSpPr/>
          <p:nvPr>
            <p:ph type="body" idx="4294967295"/>
          </p:nvPr>
        </p:nvSpPr>
        <p:spPr>
          <a:xfrm>
            <a:off x="3908965" y="4750835"/>
            <a:ext cx="28758069" cy="14046557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48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      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/>
          <p:nvPr/>
        </p:nvSpPr>
        <p:spPr>
          <a:xfrm>
            <a:off x="5369771" y="9670018"/>
            <a:ext cx="6711734" cy="825501"/>
          </a:xfrm>
          <a:prstGeom prst="rect">
            <a:avLst/>
          </a:prstGeom>
          <a:solidFill>
            <a:srgbClr val="FFCA00">
              <a:alpha val="64999"/>
            </a:srgbClr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sp>
        <p:nvSpPr>
          <p:cNvPr id="831" name="Shape 831"/>
          <p:cNvSpPr/>
          <p:nvPr/>
        </p:nvSpPr>
        <p:spPr>
          <a:xfrm>
            <a:off x="5380719" y="14589092"/>
            <a:ext cx="6711734" cy="825501"/>
          </a:xfrm>
          <a:prstGeom prst="rect">
            <a:avLst/>
          </a:prstGeom>
          <a:solidFill>
            <a:srgbClr val="FFCA00">
              <a:alpha val="64999"/>
            </a:srgbClr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>
              <a:defRPr sz="5200">
                <a:solidFill>
                  <a:srgbClr val="FFFFFF"/>
                </a:solidFill>
              </a:defRPr>
            </a:pPr>
          </a:p>
        </p:txBody>
      </p:sp>
      <p:sp>
        <p:nvSpPr>
          <p:cNvPr id="832" name="Shape 832"/>
          <p:cNvSpPr/>
          <p:nvPr>
            <p:ph type="body" idx="4294967295"/>
          </p:nvPr>
        </p:nvSpPr>
        <p:spPr>
          <a:xfrm>
            <a:off x="3908965" y="4750835"/>
            <a:ext cx="28758069" cy="14046557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48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!= 0){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      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833" name="Shape 833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/>
          <p:nvPr>
            <p:ph type="body" idx="4294967295"/>
          </p:nvPr>
        </p:nvSpPr>
        <p:spPr>
          <a:xfrm>
            <a:off x="3908965" y="4750835"/>
            <a:ext cx="28758069" cy="14046557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48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 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838" name="Shape 838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/>
          <p:nvPr>
            <p:ph type="body" idx="4294967295"/>
          </p:nvPr>
        </p:nvSpPr>
        <p:spPr>
          <a:xfrm>
            <a:off x="3908965" y="4750835"/>
            <a:ext cx="28758069" cy="14046557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48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 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843" name="Shape 843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/>
          <p:nvPr>
            <p:ph type="body" idx="4294967295"/>
          </p:nvPr>
        </p:nvSpPr>
        <p:spPr>
          <a:xfrm>
            <a:off x="3908965" y="4750835"/>
            <a:ext cx="28758069" cy="14046557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48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 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848" name="Shape 848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/>
          <p:nvPr>
            <p:ph type="body" idx="4294967295"/>
          </p:nvPr>
        </p:nvSpPr>
        <p:spPr>
          <a:xfrm>
            <a:off x="3908965" y="4750835"/>
            <a:ext cx="28758069" cy="14046557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48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 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4800">
                <a:latin typeface="Monaco"/>
                <a:ea typeface="Monaco"/>
                <a:cs typeface="Monaco"/>
                <a:sym typeface="Monaco"/>
              </a:defRPr>
            </a:pPr>
            <a:r>
              <a:t>}</a:t>
            </a:r>
          </a:p>
        </p:txBody>
      </p:sp>
      <p:sp>
        <p:nvSpPr>
          <p:cNvPr id="853" name="Shape 853"/>
          <p:cNvSpPr/>
          <p:nvPr>
            <p:ph type="body" idx="13"/>
          </p:nvPr>
        </p:nvSpPr>
        <p:spPr>
          <a:xfrm>
            <a:off x="342106" y="342899"/>
            <a:ext cx="17236927" cy="1828801"/>
          </a:xfrm>
          <a:prstGeom prst="rect">
            <a:avLst/>
          </a:prstGeom>
        </p:spPr>
        <p:txBody>
          <a:bodyPr/>
          <a:lstStyle/>
          <a:p>
            <a:pPr/>
            <a:r>
              <a:t>Using multiple characteristics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/>
          <p:nvPr>
            <p:ph type="body" idx="13"/>
          </p:nvPr>
        </p:nvSpPr>
        <p:spPr>
          <a:xfrm>
            <a:off x="342106" y="342899"/>
            <a:ext cx="19930716" cy="1828801"/>
          </a:xfrm>
          <a:prstGeom prst="rect">
            <a:avLst/>
          </a:prstGeom>
        </p:spPr>
        <p:txBody>
          <a:bodyPr/>
          <a:lstStyle/>
          <a:p>
            <a:pPr/>
            <a:r>
              <a:t>Comparable, hashCode and equals</a:t>
            </a:r>
          </a:p>
        </p:txBody>
      </p:sp>
      <p:sp>
        <p:nvSpPr>
          <p:cNvPr id="858" name="Shape 858"/>
          <p:cNvSpPr/>
          <p:nvPr/>
        </p:nvSpPr>
        <p:spPr>
          <a:xfrm>
            <a:off x="620389" y="5383533"/>
            <a:ext cx="34398683" cy="1317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7150" tIns="57150" rIns="57150" bIns="57150">
            <a:spAutoFit/>
          </a:bodyPr>
          <a:lstStyle/>
          <a:p>
            <a:pPr algn="l" defTabSz="457200">
              <a:defRPr sz="70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/>
          <p:nvPr>
            <p:ph type="body" idx="13"/>
          </p:nvPr>
        </p:nvSpPr>
        <p:spPr>
          <a:xfrm>
            <a:off x="342106" y="342899"/>
            <a:ext cx="19930716" cy="1828801"/>
          </a:xfrm>
          <a:prstGeom prst="rect">
            <a:avLst/>
          </a:prstGeom>
        </p:spPr>
        <p:txBody>
          <a:bodyPr/>
          <a:lstStyle/>
          <a:p>
            <a:pPr/>
            <a:r>
              <a:t>Comparable, hashCode and equals</a:t>
            </a:r>
          </a:p>
        </p:txBody>
      </p:sp>
      <p:sp>
        <p:nvSpPr>
          <p:cNvPr id="863" name="Shape 863"/>
          <p:cNvSpPr/>
          <p:nvPr/>
        </p:nvSpPr>
        <p:spPr>
          <a:xfrm>
            <a:off x="620389" y="5383533"/>
            <a:ext cx="34398683" cy="1317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7150" tIns="57150" rIns="57150" bIns="57150">
            <a:spAutoFit/>
          </a:bodyPr>
          <a:lstStyle/>
          <a:p>
            <a:pPr algn="l" defTabSz="457200">
              <a:defRPr sz="70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/>
          <p:nvPr>
            <p:ph type="body" idx="13"/>
          </p:nvPr>
        </p:nvSpPr>
        <p:spPr>
          <a:xfrm>
            <a:off x="342106" y="342899"/>
            <a:ext cx="19930716" cy="1828801"/>
          </a:xfrm>
          <a:prstGeom prst="rect">
            <a:avLst/>
          </a:prstGeom>
        </p:spPr>
        <p:txBody>
          <a:bodyPr/>
          <a:lstStyle/>
          <a:p>
            <a:pPr/>
            <a:r>
              <a:t>Comparable, hashCode and equals</a:t>
            </a:r>
          </a:p>
        </p:txBody>
      </p:sp>
      <p:sp>
        <p:nvSpPr>
          <p:cNvPr id="868" name="Shape 868"/>
          <p:cNvSpPr/>
          <p:nvPr/>
        </p:nvSpPr>
        <p:spPr>
          <a:xfrm>
            <a:off x="620389" y="5383533"/>
            <a:ext cx="34398683" cy="1317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7150" tIns="57150" rIns="57150" bIns="57150">
            <a:spAutoFit/>
          </a:bodyPr>
          <a:lstStyle/>
          <a:p>
            <a:pPr algn="l" defTabSz="457200">
              <a:defRPr sz="70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/>
          <p:nvPr>
            <p:ph type="body" idx="13"/>
          </p:nvPr>
        </p:nvSpPr>
        <p:spPr>
          <a:xfrm>
            <a:off x="342106" y="342899"/>
            <a:ext cx="19930716" cy="1828801"/>
          </a:xfrm>
          <a:prstGeom prst="rect">
            <a:avLst/>
          </a:prstGeom>
        </p:spPr>
        <p:txBody>
          <a:bodyPr/>
          <a:lstStyle/>
          <a:p>
            <a:pPr/>
            <a:r>
              <a:t>Comparable, hashCode and equals</a:t>
            </a:r>
          </a:p>
        </p:txBody>
      </p:sp>
      <p:sp>
        <p:nvSpPr>
          <p:cNvPr id="873" name="Shape 873"/>
          <p:cNvSpPr/>
          <p:nvPr/>
        </p:nvSpPr>
        <p:spPr>
          <a:xfrm>
            <a:off x="620389" y="5383533"/>
            <a:ext cx="34398683" cy="1317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7150" tIns="57150" rIns="57150" bIns="57150">
            <a:spAutoFit/>
          </a:bodyPr>
          <a:lstStyle/>
          <a:p>
            <a:pPr algn="l" defTabSz="457200">
              <a:defRPr sz="7000">
                <a:solidFill>
                  <a:srgbClr val="777777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@Override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</a:t>
            </a:r>
            <a:r>
              <a:rPr>
                <a:solidFill>
                  <a:srgbClr val="931A68"/>
                </a:solidFill>
              </a:rPr>
              <a:t>public</a:t>
            </a:r>
            <a:r>
              <a:t>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compareTo(Apple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) {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int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variety</a:t>
            </a:r>
            <a:r>
              <a:t>);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.compareTo(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color</a:t>
            </a:r>
            <a:r>
              <a:t>);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if</a:t>
            </a:r>
            <a:r>
              <a:t> (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== 0) {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   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 = Integer.compare(</a:t>
            </a:r>
            <a:r>
              <a:rPr>
                <a:solidFill>
                  <a:srgbClr val="931A68"/>
                </a:solidFill>
              </a:rPr>
              <a:t>this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, </a:t>
            </a:r>
            <a:r>
              <a:rPr>
                <a:solidFill>
                  <a:srgbClr val="7E504F"/>
                </a:solidFill>
              </a:rPr>
              <a:t>other</a:t>
            </a:r>
            <a:r>
              <a:t>.</a:t>
            </a:r>
            <a:r>
              <a:rPr>
                <a:solidFill>
                  <a:srgbClr val="0326CC"/>
                </a:solidFill>
              </a:rPr>
              <a:t>weight</a:t>
            </a:r>
            <a:r>
              <a:t>);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}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931A68"/>
                </a:solidFill>
              </a:rPr>
              <a:t>return</a:t>
            </a:r>
            <a:r>
              <a:t> </a:t>
            </a:r>
            <a:r>
              <a:rPr>
                <a:solidFill>
                  <a:srgbClr val="7E504F"/>
                </a:solidFill>
              </a:rPr>
              <a:t>result</a:t>
            </a:r>
            <a:r>
              <a:t>;</a:t>
            </a:r>
          </a:p>
          <a:p>
            <a:pPr algn="l" defTabSz="457200">
              <a:defRPr sz="7000">
                <a:latin typeface="Monaco"/>
                <a:ea typeface="Monaco"/>
                <a:cs typeface="Monaco"/>
                <a:sym typeface="Monaco"/>
              </a:defRPr>
            </a:pPr>
            <a:r>
              <a:t>    }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5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762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6200" tIns="76200" rIns="76200" bIns="76200" numCol="1" spcCol="38100" rtlCol="0" anchor="ctr" upright="0">
        <a:spAutoFit/>
      </a:bodyPr>
      <a:lstStyle>
        <a:defPPr marL="0" marR="0" indent="0" algn="ctr" defTabSz="13758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6200" tIns="76200" rIns="76200" bIns="76200" numCol="1" spcCol="38100" rtlCol="0" anchor="ctr" upright="0">
        <a:spAutoFit/>
      </a:bodyPr>
      <a:lstStyle>
        <a:defPPr marL="0" marR="0" indent="0" algn="ctr" defTabSz="13758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762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6200" tIns="76200" rIns="76200" bIns="76200" numCol="1" spcCol="38100" rtlCol="0" anchor="ctr" upright="0">
        <a:spAutoFit/>
      </a:bodyPr>
      <a:lstStyle>
        <a:defPPr marL="0" marR="0" indent="0" algn="ctr" defTabSz="13758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6200" tIns="76200" rIns="76200" bIns="76200" numCol="1" spcCol="38100" rtlCol="0" anchor="ctr" upright="0">
        <a:spAutoFit/>
      </a:bodyPr>
      <a:lstStyle>
        <a:defPPr marL="0" marR="0" indent="0" algn="ctr" defTabSz="13758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